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352" r:id="rId2"/>
    <p:sldId id="466" r:id="rId3"/>
    <p:sldId id="463" r:id="rId4"/>
    <p:sldId id="464" r:id="rId5"/>
    <p:sldId id="480" r:id="rId6"/>
    <p:sldId id="476" r:id="rId7"/>
    <p:sldId id="474" r:id="rId8"/>
    <p:sldId id="488" r:id="rId9"/>
    <p:sldId id="468" r:id="rId10"/>
    <p:sldId id="489" r:id="rId11"/>
    <p:sldId id="470" r:id="rId12"/>
    <p:sldId id="490" r:id="rId13"/>
    <p:sldId id="473" r:id="rId14"/>
    <p:sldId id="455" r:id="rId1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0">
          <p15:clr>
            <a:srgbClr val="A4A3A4"/>
          </p15:clr>
        </p15:guide>
        <p15:guide id="2" pos="4220">
          <p15:clr>
            <a:srgbClr val="A4A3A4"/>
          </p15:clr>
        </p15:guide>
        <p15:guide id="3" pos="2851">
          <p15:clr>
            <a:srgbClr val="A4A3A4"/>
          </p15:clr>
        </p15:guide>
        <p15:guide id="4" orient="horz" pos="1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9393"/>
    <a:srgbClr val="E1B194"/>
    <a:srgbClr val="F3DA98"/>
    <a:srgbClr val="B2CB94"/>
    <a:srgbClr val="FFFFFF"/>
    <a:srgbClr val="304371"/>
    <a:srgbClr val="F12A00"/>
    <a:srgbClr val="8D8A8A"/>
    <a:srgbClr val="009A00"/>
    <a:srgbClr val="8A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80108" autoAdjust="0"/>
  </p:normalViewPr>
  <p:slideViewPr>
    <p:cSldViewPr snapToGrid="0" showGuides="1">
      <p:cViewPr varScale="1">
        <p:scale>
          <a:sx n="106" d="100"/>
          <a:sy n="106" d="100"/>
        </p:scale>
        <p:origin x="1368" y="72"/>
      </p:cViewPr>
      <p:guideLst>
        <p:guide orient="horz" pos="3110"/>
        <p:guide pos="4220"/>
        <p:guide pos="2851"/>
        <p:guide orient="horz" pos="143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基于属性对齐的协同过滤在基于评论的非重叠跨域推荐中的应用</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647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可视化</a:t>
            </a:r>
            <a:r>
              <a:rPr lang="en-US" altLang="zh-CN" sz="1200" kern="1200" dirty="0">
                <a:solidFill>
                  <a:schemeClr val="tx1"/>
                </a:solidFill>
                <a:effectLst/>
                <a:latin typeface="+mn-lt"/>
                <a:ea typeface="+mn-ea"/>
                <a:cs typeface="+mn-cs"/>
              </a:rPr>
              <a:t>t-SNE</a:t>
            </a:r>
            <a:r>
              <a:rPr lang="zh-CN" altLang="en-US" sz="1200" kern="1200" dirty="0">
                <a:solidFill>
                  <a:schemeClr val="tx1"/>
                </a:solidFill>
                <a:effectLst/>
                <a:latin typeface="+mn-lt"/>
                <a:ea typeface="+mn-ea"/>
                <a:cs typeface="+mn-cs"/>
              </a:rPr>
              <a:t>嵌入 </a:t>
            </a:r>
            <a:r>
              <a:rPr lang="en-US" altLang="zh-CN" sz="1200" kern="1200" dirty="0" err="1">
                <a:solidFill>
                  <a:schemeClr val="tx1"/>
                </a:solidFill>
                <a:effectLst/>
                <a:latin typeface="+mn-lt"/>
                <a:ea typeface="+mn-ea"/>
                <a:cs typeface="+mn-cs"/>
              </a:rPr>
              <a:t>douban</a:t>
            </a:r>
            <a:r>
              <a:rPr lang="en-US" altLang="zh-CN" sz="1200" kern="1200" dirty="0">
                <a:solidFill>
                  <a:schemeClr val="tx1"/>
                </a:solidFill>
                <a:effectLst/>
                <a:latin typeface="+mn-lt"/>
                <a:ea typeface="+mn-ea"/>
                <a:cs typeface="+mn-cs"/>
              </a:rPr>
              <a:t> movie-&gt;music</a:t>
            </a:r>
          </a:p>
          <a:p>
            <a:pPr marL="0" indent="0">
              <a:buNone/>
            </a:pP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行用户第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行</a:t>
            </a:r>
            <a:r>
              <a:rPr lang="en-US" altLang="zh-CN" sz="1200" kern="1200" dirty="0">
                <a:solidFill>
                  <a:schemeClr val="tx1"/>
                </a:solidFill>
                <a:effectLst/>
                <a:latin typeface="+mn-lt"/>
                <a:ea typeface="+mn-ea"/>
                <a:cs typeface="+mn-cs"/>
              </a:rPr>
              <a:t>item</a:t>
            </a:r>
          </a:p>
          <a:p>
            <a:pPr marL="0" indent="0">
              <a:buNone/>
            </a:pPr>
            <a:r>
              <a:rPr lang="en-US" altLang="zh-CN" sz="1200" kern="1200" dirty="0">
                <a:solidFill>
                  <a:schemeClr val="tx1"/>
                </a:solidFill>
                <a:effectLst/>
                <a:latin typeface="+mn-lt"/>
                <a:ea typeface="+mn-ea"/>
                <a:cs typeface="+mn-cs"/>
              </a:rPr>
              <a:t>CFAA-Base</a:t>
            </a:r>
            <a:r>
              <a:rPr lang="zh-CN" altLang="en-US" sz="1200" kern="1200" dirty="0">
                <a:solidFill>
                  <a:schemeClr val="tx1"/>
                </a:solidFill>
                <a:effectLst/>
                <a:latin typeface="+mn-lt"/>
                <a:ea typeface="+mn-ea"/>
                <a:cs typeface="+mn-cs"/>
              </a:rPr>
              <a:t>无法减少</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的跨域嵌入偏差和差异，导致知识迁移不足</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ESAM</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DARec</a:t>
            </a:r>
            <a:r>
              <a:rPr lang="zh-CN" altLang="en-US" sz="1200" kern="1200" dirty="0">
                <a:solidFill>
                  <a:schemeClr val="tx1"/>
                </a:solidFill>
                <a:effectLst/>
                <a:latin typeface="+mn-lt"/>
                <a:ea typeface="+mn-ea"/>
                <a:cs typeface="+mn-cs"/>
              </a:rPr>
              <a:t>可以在一定程度上边缘对齐用户和项目嵌入属性，但仍然存在导致负迁移的域差异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具有属性分布和相关性对齐的</a:t>
            </a: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可以更好地跨域匹配</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p>
        </p:txBody>
      </p:sp>
    </p:spTree>
    <p:extLst>
      <p:ext uri="{BB962C8B-B14F-4D97-AF65-F5344CB8AC3E}">
        <p14:creationId xmlns:p14="http://schemas.microsoft.com/office/powerpoint/2010/main" val="3558465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消融学习</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CFAA-V</a:t>
            </a:r>
            <a:r>
              <a:rPr lang="zh-CN" altLang="en-US" sz="1200" kern="1200" dirty="0">
                <a:solidFill>
                  <a:schemeClr val="tx1"/>
                </a:solidFill>
                <a:effectLst/>
                <a:latin typeface="+mn-lt"/>
                <a:ea typeface="+mn-ea"/>
                <a:cs typeface="+mn-cs"/>
              </a:rPr>
              <a:t>只采用垂直属性（即属性分布）对齐，而</a:t>
            </a:r>
            <a:r>
              <a:rPr lang="en-US" altLang="zh-CN" sz="1200" kern="1200" dirty="0">
                <a:solidFill>
                  <a:schemeClr val="tx1"/>
                </a:solidFill>
                <a:effectLst/>
                <a:latin typeface="+mn-lt"/>
                <a:ea typeface="+mn-ea"/>
                <a:cs typeface="+mn-cs"/>
              </a:rPr>
              <a:t>CFAA-H</a:t>
            </a:r>
            <a:r>
              <a:rPr lang="zh-CN" altLang="en-US" sz="1200" kern="1200" dirty="0">
                <a:solidFill>
                  <a:schemeClr val="tx1"/>
                </a:solidFill>
                <a:effectLst/>
                <a:latin typeface="+mn-lt"/>
                <a:ea typeface="+mn-ea"/>
                <a:cs typeface="+mn-cs"/>
              </a:rPr>
              <a:t>只采用水平属性（即属性相关性）对齐</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CFAA-V</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CFAA-H</a:t>
            </a:r>
            <a:r>
              <a:rPr lang="zh-CN" altLang="en-US" sz="1200" kern="1200" dirty="0">
                <a:solidFill>
                  <a:schemeClr val="tx1"/>
                </a:solidFill>
                <a:effectLst/>
                <a:latin typeface="+mn-lt"/>
                <a:ea typeface="+mn-ea"/>
                <a:cs typeface="+mn-cs"/>
              </a:rPr>
              <a:t>总是比</a:t>
            </a:r>
            <a:r>
              <a:rPr lang="en-US" altLang="zh-CN" sz="1200" kern="1200" dirty="0">
                <a:solidFill>
                  <a:schemeClr val="tx1"/>
                </a:solidFill>
                <a:effectLst/>
                <a:latin typeface="+mn-lt"/>
                <a:ea typeface="+mn-ea"/>
                <a:cs typeface="+mn-cs"/>
              </a:rPr>
              <a:t>CFAA-Base</a:t>
            </a:r>
            <a:r>
              <a:rPr lang="zh-CN" altLang="en-US" sz="1200" kern="1200" dirty="0">
                <a:solidFill>
                  <a:schemeClr val="tx1"/>
                </a:solidFill>
                <a:effectLst/>
                <a:latin typeface="+mn-lt"/>
                <a:ea typeface="+mn-ea"/>
                <a:cs typeface="+mn-cs"/>
              </a:rPr>
              <a:t>得到更准确的输出预测，这表明减少嵌入属性偏差是必要的。</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然而，</a:t>
            </a:r>
            <a:r>
              <a:rPr lang="en-US" altLang="zh-CN" sz="1200" kern="1200" dirty="0">
                <a:solidFill>
                  <a:schemeClr val="tx1"/>
                </a:solidFill>
                <a:effectLst/>
                <a:latin typeface="+mn-lt"/>
                <a:ea typeface="+mn-ea"/>
                <a:cs typeface="+mn-cs"/>
              </a:rPr>
              <a:t>CFAA-V</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CFAA-H</a:t>
            </a:r>
            <a:r>
              <a:rPr lang="zh-CN" altLang="en-US" sz="1200" kern="1200" dirty="0">
                <a:solidFill>
                  <a:schemeClr val="tx1"/>
                </a:solidFill>
                <a:effectLst/>
                <a:latin typeface="+mn-lt"/>
                <a:ea typeface="+mn-ea"/>
                <a:cs typeface="+mn-cs"/>
              </a:rPr>
              <a:t>仍然无法比</a:t>
            </a: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效果更好。简单地在</a:t>
            </a:r>
            <a:r>
              <a:rPr lang="en-US" altLang="zh-CN" sz="1200" kern="1200" dirty="0">
                <a:solidFill>
                  <a:schemeClr val="tx1"/>
                </a:solidFill>
                <a:effectLst/>
                <a:latin typeface="+mn-lt"/>
                <a:ea typeface="+mn-ea"/>
                <a:cs typeface="+mn-cs"/>
              </a:rPr>
              <a:t>CFAA-V</a:t>
            </a:r>
            <a:r>
              <a:rPr lang="zh-CN" altLang="en-US" sz="1200" kern="1200" dirty="0">
                <a:solidFill>
                  <a:schemeClr val="tx1"/>
                </a:solidFill>
                <a:effectLst/>
                <a:latin typeface="+mn-lt"/>
                <a:ea typeface="+mn-ea"/>
                <a:cs typeface="+mn-cs"/>
              </a:rPr>
              <a:t>上调整垂直嵌入概率分布有时会忽略归因相关性，导致负迁移。</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上述消融研究表明，我们提出的嵌入属性对齐模块在解决</a:t>
            </a:r>
            <a:r>
              <a:rPr lang="en-US" altLang="zh-CN" sz="1200" kern="1200" dirty="0">
                <a:solidFill>
                  <a:schemeClr val="tx1"/>
                </a:solidFill>
                <a:effectLst/>
                <a:latin typeface="+mn-lt"/>
                <a:ea typeface="+mn-ea"/>
                <a:cs typeface="+mn-cs"/>
              </a:rPr>
              <a:t>RNCDR</a:t>
            </a:r>
            <a:r>
              <a:rPr lang="zh-CN" altLang="en-US" sz="1200" kern="1200" dirty="0">
                <a:solidFill>
                  <a:schemeClr val="tx1"/>
                </a:solidFill>
                <a:effectLst/>
                <a:latin typeface="+mn-lt"/>
                <a:ea typeface="+mn-ea"/>
                <a:cs typeface="+mn-cs"/>
              </a:rPr>
              <a:t>问题上是有效的。</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4567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A-distance</a:t>
            </a:r>
            <a:r>
              <a:rPr lang="zh-CN" altLang="en-US" sz="1200" kern="1200" dirty="0">
                <a:solidFill>
                  <a:schemeClr val="tx1"/>
                </a:solidFill>
                <a:effectLst/>
                <a:latin typeface="+mn-lt"/>
                <a:ea typeface="+mn-ea"/>
                <a:cs typeface="+mn-cs"/>
              </a:rPr>
              <a:t>作为跨域差异的度量</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Epsilon(h)</a:t>
            </a:r>
            <a:r>
              <a:rPr lang="zh-CN" altLang="en-US" sz="1200" kern="1200" dirty="0">
                <a:solidFill>
                  <a:schemeClr val="tx1"/>
                </a:solidFill>
                <a:effectLst/>
                <a:latin typeface="+mn-lt"/>
                <a:ea typeface="+mn-ea"/>
                <a:cs typeface="+mn-cs"/>
              </a:rPr>
              <a:t>为区分源域</a:t>
            </a:r>
            <a:r>
              <a:rPr lang="en-US"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和目标域</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的线性分类器的泛化误差</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CFAA-Base</a:t>
            </a:r>
            <a:r>
              <a:rPr lang="zh-CN" altLang="en-US" sz="1200" kern="1200" dirty="0">
                <a:solidFill>
                  <a:schemeClr val="tx1"/>
                </a:solidFill>
                <a:effectLst/>
                <a:latin typeface="+mn-lt"/>
                <a:ea typeface="+mn-ea"/>
                <a:cs typeface="+mn-cs"/>
              </a:rPr>
              <a:t>没有属性对齐模块，所以</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最大</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目前的</a:t>
            </a:r>
            <a:r>
              <a:rPr lang="en-US" altLang="zh-CN" sz="1200" kern="1200" dirty="0">
                <a:solidFill>
                  <a:schemeClr val="tx1"/>
                </a:solidFill>
                <a:effectLst/>
                <a:latin typeface="+mn-lt"/>
                <a:ea typeface="+mn-ea"/>
                <a:cs typeface="+mn-cs"/>
              </a:rPr>
              <a:t>baseline</a:t>
            </a:r>
            <a:r>
              <a:rPr lang="zh-CN" altLang="en-US" sz="1200" kern="1200" dirty="0">
                <a:solidFill>
                  <a:schemeClr val="tx1"/>
                </a:solidFill>
                <a:effectLst/>
                <a:latin typeface="+mn-lt"/>
                <a:ea typeface="+mn-ea"/>
                <a:cs typeface="+mn-cs"/>
              </a:rPr>
              <a:t>可以降低</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，但它们仍然无法获得低于</a:t>
            </a: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的</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，这表明它们在域适应方面存在局限性。</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根据</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可以看出，采用嵌入属性对齐方法的</a:t>
            </a:r>
            <a:r>
              <a:rPr lang="en-US" altLang="zh-CN" sz="1200" kern="1200" dirty="0">
                <a:solidFill>
                  <a:schemeClr val="tx1"/>
                </a:solidFill>
                <a:effectLst/>
                <a:latin typeface="+mn-lt"/>
                <a:ea typeface="+mn-ea"/>
                <a:cs typeface="+mn-cs"/>
              </a:rPr>
              <a:t>CFAA-V</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CFAA-H</a:t>
            </a:r>
            <a:r>
              <a:rPr lang="zh-CN" altLang="en-US" sz="1200" kern="1200" dirty="0">
                <a:solidFill>
                  <a:schemeClr val="tx1"/>
                </a:solidFill>
                <a:effectLst/>
                <a:latin typeface="+mn-lt"/>
                <a:ea typeface="+mn-ea"/>
                <a:cs typeface="+mn-cs"/>
              </a:rPr>
              <a:t>可以减少嵌入属性差异</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实现了最低的</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距离，因为它同时考虑了垂直和水平嵌入属性对齐</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较低的</a:t>
            </a:r>
            <a:r>
              <a:rPr lang="en-US" altLang="zh-CN" sz="1200" kern="1200" dirty="0" err="1">
                <a:solidFill>
                  <a:schemeClr val="tx1"/>
                </a:solidFill>
                <a:effectLst/>
                <a:latin typeface="+mn-lt"/>
                <a:ea typeface="+mn-ea"/>
                <a:cs typeface="+mn-cs"/>
              </a:rPr>
              <a:t>dA</a:t>
            </a:r>
            <a:r>
              <a:rPr lang="zh-CN" altLang="en-US" sz="1200" kern="1200" dirty="0">
                <a:solidFill>
                  <a:schemeClr val="tx1"/>
                </a:solidFill>
                <a:effectLst/>
                <a:latin typeface="+mn-lt"/>
                <a:ea typeface="+mn-ea"/>
                <a:cs typeface="+mn-cs"/>
              </a:rPr>
              <a:t>总是可以获得更好的结果，因为更多有用的知识可以从源域迁移到目标域，这与之前的消融研究一致。</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5939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Amazon Movie→ Amazon Music</a:t>
            </a:r>
          </a:p>
          <a:p>
            <a:pPr marL="0" indent="0">
              <a:buNone/>
            </a:pPr>
            <a:r>
              <a:rPr lang="zh-CN" altLang="en-US" sz="1200" kern="1200" dirty="0">
                <a:solidFill>
                  <a:schemeClr val="tx1"/>
                </a:solidFill>
                <a:effectLst/>
                <a:latin typeface="+mn-lt"/>
                <a:ea typeface="+mn-ea"/>
                <a:cs typeface="+mn-cs"/>
              </a:rPr>
              <a:t>选择合适的超参数来平衡评级预测损失和嵌入属性对齐损失可以有效地提高模型性能 </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0.5 0.8</a:t>
            </a:r>
          </a:p>
        </p:txBody>
      </p:sp>
    </p:spTree>
    <p:extLst>
      <p:ext uri="{BB962C8B-B14F-4D97-AF65-F5344CB8AC3E}">
        <p14:creationId xmlns:p14="http://schemas.microsoft.com/office/powerpoint/2010/main" val="159844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大多数现有的</a:t>
            </a:r>
            <a:r>
              <a:rPr lang="en-US" altLang="zh-CN" sz="1200" kern="1200" dirty="0">
                <a:solidFill>
                  <a:schemeClr val="tx1"/>
                </a:solidFill>
                <a:effectLst/>
                <a:latin typeface="+mn-lt"/>
                <a:ea typeface="+mn-ea"/>
                <a:cs typeface="+mn-cs"/>
              </a:rPr>
              <a:t>CDR</a:t>
            </a:r>
            <a:r>
              <a:rPr lang="zh-CN" altLang="en-US" sz="1200" kern="1200" dirty="0">
                <a:solidFill>
                  <a:schemeClr val="tx1"/>
                </a:solidFill>
                <a:effectLst/>
                <a:latin typeface="+mn-lt"/>
                <a:ea typeface="+mn-ea"/>
                <a:cs typeface="+mn-cs"/>
              </a:rPr>
              <a:t>都假设源域和目标域共享同一组用户，都假设存在足够的负反馈，然而在现实生活的应用中，源域和目标域可能不会共享重叠的用户，这限制了它们的应用</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376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作者工作的主要贡献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725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的基本框架</a:t>
                </a:r>
                <a:endParaRPr lang="en-US" altLang="zh-CN" sz="1200" kern="1200" dirty="0">
                  <a:solidFill>
                    <a:schemeClr val="tx1"/>
                  </a:solidFill>
                  <a:effectLst/>
                  <a:latin typeface="+mn-lt"/>
                  <a:ea typeface="+mn-ea"/>
                  <a:cs typeface="+mn-cs"/>
                </a:endParaRPr>
              </a:p>
              <a:p>
                <a:pPr marL="0" indent="0">
                  <a:buNone/>
                </a:pPr>
                <a:endParaRPr lang="zh-CN" altLang="en-US" dirty="0"/>
              </a:p>
              <a:p>
                <a:pPr marL="0" indent="0">
                  <a:buNone/>
                </a:pP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ANR</a:t>
                </a:r>
                <a:r>
                  <a:rPr lang="zh-CN" altLang="en-US" sz="1200" kern="1200" dirty="0">
                    <a:solidFill>
                      <a:schemeClr val="tx1"/>
                    </a:solidFill>
                    <a:effectLst/>
                    <a:latin typeface="+mn-lt"/>
                    <a:ea typeface="+mn-ea"/>
                    <a:cs typeface="+mn-cs"/>
                  </a:rPr>
                  <a:t>架构如图所示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整个框架的输入为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，分别为用户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撰写的评论集合和为物品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撰写的评论集合；输出为用户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对物品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的预测评分</a:t>
                </a:r>
                <a:r>
                  <a:rPr lang="en-US" altLang="zh-CN" sz="1200" kern="1200" dirty="0" err="1">
                    <a:solidFill>
                      <a:schemeClr val="tx1"/>
                    </a:solidFill>
                    <a:effectLst/>
                    <a:latin typeface="+mn-lt"/>
                    <a:ea typeface="+mn-ea"/>
                    <a:cs typeface="+mn-cs"/>
                  </a:rPr>
                  <a:t>rui</a:t>
                </a:r>
                <a:r>
                  <a:rPr lang="zh-CN" altLang="en-US" sz="1200" kern="1200" dirty="0">
                    <a:solidFill>
                      <a:schemeClr val="tx1"/>
                    </a:solidFill>
                    <a:effectLst/>
                    <a:latin typeface="+mn-lt"/>
                    <a:ea typeface="+mn-ea"/>
                    <a:cs typeface="+mn-cs"/>
                  </a:rPr>
                  <a:t>（用户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在此之前未发生过交互，即未评分和未评价过）</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第一层为嵌入层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输入层为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，为了区分两个集合大小不同，设</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个单词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嵌入层将</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通过共享嵌入矩阵</a:t>
                </a:r>
                <a:r>
                  <a:rPr lang="en-US" altLang="zh-CN" sz="1200" kern="1200" dirty="0">
                    <a:solidFill>
                      <a:schemeClr val="tx1"/>
                    </a:solidFill>
                    <a:effectLst/>
                    <a:latin typeface="+mn-lt"/>
                    <a:ea typeface="+mn-ea"/>
                    <a:cs typeface="+mn-cs"/>
                  </a:rPr>
                  <a:t>f: 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 将单词映射为对应的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维向量，最终转化成矩阵</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𝑛×𝑑)</a:t>
                </a:r>
                <a:r>
                  <a:rPr lang="en-US" altLang="zh-CN" sz="1200" kern="1200" dirty="0">
                    <a:solidFill>
                      <a:schemeClr val="tx1"/>
                    </a:solidFill>
                    <a:effectLst/>
                    <a:latin typeface="+mn-lt"/>
                    <a:ea typeface="+mn-ea"/>
                    <a:cs typeface="+mn-cs"/>
                  </a:rPr>
                  <a:t> Qi</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𝑚×𝑑)</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嵌入矩阵需要预训练，比如</a:t>
                </a:r>
                <a:r>
                  <a:rPr lang="en-US" altLang="zh-CN" sz="1200" kern="1200" dirty="0">
                    <a:solidFill>
                      <a:schemeClr val="tx1"/>
                    </a:solidFill>
                    <a:effectLst/>
                    <a:latin typeface="+mn-lt"/>
                    <a:ea typeface="+mn-ea"/>
                    <a:cs typeface="+mn-cs"/>
                  </a:rPr>
                  <a:t>word2vec</a:t>
                </a:r>
                <a:r>
                  <a:rPr lang="zh-CN" altLang="en-US" sz="1200" kern="1200" dirty="0">
                    <a:solidFill>
                      <a:schemeClr val="tx1"/>
                    </a:solidFill>
                    <a:effectLst/>
                    <a:latin typeface="+mn-lt"/>
                    <a:ea typeface="+mn-ea"/>
                    <a:cs typeface="+mn-cs"/>
                  </a:rPr>
                  <a:t>或者</a:t>
                </a:r>
                <a:r>
                  <a:rPr lang="en-US" altLang="zh-CN" sz="1200" kern="1200" dirty="0" err="1">
                    <a:solidFill>
                      <a:schemeClr val="tx1"/>
                    </a:solidFill>
                    <a:effectLst/>
                    <a:latin typeface="+mn-lt"/>
                    <a:ea typeface="+mn-ea"/>
                    <a:cs typeface="+mn-cs"/>
                  </a:rPr>
                  <a:t>GLoVe</a:t>
                </a:r>
                <a:r>
                  <a:rPr lang="zh-CN" altLang="en-US" sz="1200" kern="1200" dirty="0">
                    <a:solidFill>
                      <a:schemeClr val="tx1"/>
                    </a:solidFill>
                    <a:effectLst/>
                    <a:latin typeface="+mn-lt"/>
                    <a:ea typeface="+mn-ea"/>
                    <a:cs typeface="+mn-cs"/>
                  </a:rPr>
                  <a:t>，因为这两种方法可以记住句子中词语的顺序，而不像</a:t>
                </a:r>
                <a:r>
                  <a:rPr lang="en-US" altLang="zh-CN" sz="1200" kern="1200" dirty="0">
                    <a:solidFill>
                      <a:schemeClr val="tx1"/>
                    </a:solidFill>
                    <a:effectLst/>
                    <a:latin typeface="+mn-lt"/>
                    <a:ea typeface="+mn-ea"/>
                    <a:cs typeface="+mn-cs"/>
                  </a:rPr>
                  <a:t>bag-of-words</a:t>
                </a:r>
                <a:r>
                  <a:rPr lang="zh-CN" altLang="en-US" sz="1200" kern="1200" dirty="0">
                    <a:solidFill>
                      <a:schemeClr val="tx1"/>
                    </a:solidFill>
                    <a:effectLst/>
                    <a:latin typeface="+mn-lt"/>
                    <a:ea typeface="+mn-ea"/>
                    <a:cs typeface="+mn-cs"/>
                  </a:rPr>
                  <a:t>完全放弃单词顺序</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427853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a:buNone/>
                </a:pPr>
                <a:r>
                  <a:rPr lang="zh-CN" altLang="en-US" sz="1200" b="0" kern="1200" dirty="0">
                    <a:solidFill>
                      <a:schemeClr val="tx1"/>
                    </a:solidFill>
                    <a:effectLst/>
                    <a:latin typeface="+mn-lt"/>
                    <a:ea typeface="+mn-ea"/>
                    <a:cs typeface="+mn-cs"/>
                  </a:rPr>
                  <a:t>以源域为例</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对于第</a:t>
                </a:r>
                <a:r>
                  <a:rPr lang="en-US" altLang="zh-CN" sz="1200" b="0" kern="1200" dirty="0" err="1">
                    <a:solidFill>
                      <a:schemeClr val="tx1"/>
                    </a:solidFill>
                    <a:effectLst/>
                    <a:latin typeface="+mn-lt"/>
                    <a:ea typeface="+mn-ea"/>
                    <a:cs typeface="+mn-cs"/>
                  </a:rPr>
                  <a:t>i</a:t>
                </a:r>
                <a:r>
                  <a:rPr lang="zh-CN" altLang="en-US" sz="1200" b="0" kern="1200" dirty="0">
                    <a:solidFill>
                      <a:schemeClr val="tx1"/>
                    </a:solidFill>
                    <a:effectLst/>
                    <a:latin typeface="+mn-lt"/>
                    <a:ea typeface="+mn-ea"/>
                    <a:cs typeface="+mn-cs"/>
                  </a:rPr>
                  <a:t>个</a:t>
                </a:r>
                <a:r>
                  <a:rPr lang="en-US" altLang="zh-CN" sz="1200" b="0" kern="1200" dirty="0">
                    <a:solidFill>
                      <a:schemeClr val="tx1"/>
                    </a:solidFill>
                    <a:effectLst/>
                    <a:latin typeface="+mn-lt"/>
                    <a:ea typeface="+mn-ea"/>
                    <a:cs typeface="+mn-cs"/>
                  </a:rPr>
                  <a:t>user</a:t>
                </a:r>
                <a:r>
                  <a:rPr lang="zh-CN" altLang="en-US" sz="1200" b="0" kern="1200" dirty="0">
                    <a:solidFill>
                      <a:schemeClr val="tx1"/>
                    </a:solidFill>
                    <a:effectLst/>
                    <a:latin typeface="+mn-lt"/>
                    <a:ea typeface="+mn-ea"/>
                    <a:cs typeface="+mn-cs"/>
                  </a:rPr>
                  <a:t>和第</a:t>
                </a:r>
                <a:r>
                  <a:rPr lang="en-US" altLang="zh-CN" sz="1200" b="0" kern="1200" dirty="0">
                    <a:solidFill>
                      <a:schemeClr val="tx1"/>
                    </a:solidFill>
                    <a:effectLst/>
                    <a:latin typeface="+mn-lt"/>
                    <a:ea typeface="+mn-ea"/>
                    <a:cs typeface="+mn-cs"/>
                  </a:rPr>
                  <a:t>j</a:t>
                </a:r>
                <a:r>
                  <a:rPr lang="zh-CN" altLang="en-US" sz="1200" b="0" kern="1200" dirty="0">
                    <a:solidFill>
                      <a:schemeClr val="tx1"/>
                    </a:solidFill>
                    <a:effectLst/>
                    <a:latin typeface="+mn-lt"/>
                    <a:ea typeface="+mn-ea"/>
                    <a:cs typeface="+mn-cs"/>
                  </a:rPr>
                  <a:t>个</a:t>
                </a:r>
                <a:r>
                  <a:rPr lang="en-US" altLang="zh-CN" sz="1200" b="0" kern="1200" dirty="0">
                    <a:solidFill>
                      <a:schemeClr val="tx1"/>
                    </a:solidFill>
                    <a:effectLst/>
                    <a:latin typeface="+mn-lt"/>
                    <a:ea typeface="+mn-ea"/>
                    <a:cs typeface="+mn-cs"/>
                  </a:rPr>
                  <a:t>item</a:t>
                </a:r>
                <a:r>
                  <a:rPr lang="zh-CN" altLang="en-US" sz="1200" b="0" kern="1200" dirty="0">
                    <a:solidFill>
                      <a:schemeClr val="tx1"/>
                    </a:solidFill>
                    <a:effectLst/>
                    <a:latin typeface="+mn-lt"/>
                    <a:ea typeface="+mn-ea"/>
                    <a:cs typeface="+mn-cs"/>
                  </a:rPr>
                  <a:t>，有</a:t>
                </a:r>
                <a:r>
                  <a:rPr lang="en-US" altLang="zh-CN" sz="1200" b="0" kern="1200" dirty="0">
                    <a:solidFill>
                      <a:schemeClr val="tx1"/>
                    </a:solidFill>
                    <a:effectLst/>
                    <a:latin typeface="+mn-lt"/>
                    <a:ea typeface="+mn-ea"/>
                    <a:cs typeface="+mn-cs"/>
                  </a:rPr>
                  <a:t>one-hot</a:t>
                </a:r>
                <a:r>
                  <a:rPr lang="zh-CN" altLang="en-US" sz="1200" b="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ID</a:t>
                </a:r>
                <a:r>
                  <a:rPr lang="zh-CN" altLang="en-US" sz="1200" b="0" kern="1200" dirty="0">
                    <a:solidFill>
                      <a:schemeClr val="tx1"/>
                    </a:solidFill>
                    <a:effectLst/>
                    <a:latin typeface="+mn-lt"/>
                    <a:ea typeface="+mn-ea"/>
                    <a:cs typeface="+mn-cs"/>
                  </a:rPr>
                  <a:t>向量，采用一个可训练的查找表来获得</a:t>
                </a:r>
                <a:r>
                  <a:rPr lang="en-US" altLang="zh-CN" sz="1200" b="0" kern="1200" dirty="0">
                    <a:solidFill>
                      <a:schemeClr val="tx1"/>
                    </a:solidFill>
                    <a:effectLst/>
                    <a:latin typeface="+mn-lt"/>
                    <a:ea typeface="+mn-ea"/>
                    <a:cs typeface="+mn-cs"/>
                  </a:rPr>
                  <a:t>ID</a:t>
                </a:r>
                <a:r>
                  <a:rPr lang="zh-CN" altLang="en-US" sz="1200" b="0" kern="1200" dirty="0">
                    <a:solidFill>
                      <a:schemeClr val="tx1"/>
                    </a:solidFill>
                    <a:effectLst/>
                    <a:latin typeface="+mn-lt"/>
                    <a:ea typeface="+mn-ea"/>
                    <a:cs typeface="+mn-cs"/>
                  </a:rPr>
                  <a:t>嵌入</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采用句子划分组件</a:t>
                </a:r>
                <a:r>
                  <a:rPr lang="en-US" altLang="zh-CN" sz="1200" b="0" kern="1200" dirty="0" err="1">
                    <a:solidFill>
                      <a:schemeClr val="tx1"/>
                    </a:solidFill>
                    <a:effectLst/>
                    <a:latin typeface="+mn-lt"/>
                    <a:ea typeface="+mn-ea"/>
                    <a:cs typeface="+mn-cs"/>
                  </a:rPr>
                  <a:t>Sentencizer</a:t>
                </a:r>
                <a:r>
                  <a:rPr lang="zh-CN" altLang="en-US" sz="1200" b="0" kern="1200" dirty="0">
                    <a:solidFill>
                      <a:schemeClr val="tx1"/>
                    </a:solidFill>
                    <a:effectLst/>
                    <a:latin typeface="+mn-lt"/>
                    <a:ea typeface="+mn-ea"/>
                    <a:cs typeface="+mn-cs"/>
                  </a:rPr>
                  <a:t>将原始文档划分为多个单独的句子，采用全连接层得到</a:t>
                </a:r>
                <a:r>
                  <a:rPr lang="en-US" altLang="zh-CN" sz="1200" b="0" kern="1200" dirty="0">
                    <a:solidFill>
                      <a:schemeClr val="tx1"/>
                    </a:solidFill>
                    <a:effectLst/>
                    <a:latin typeface="+mn-lt"/>
                    <a:ea typeface="+mn-ea"/>
                    <a:cs typeface="+mn-cs"/>
                  </a:rPr>
                  <a:t>user</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item</a:t>
                </a:r>
                <a:r>
                  <a:rPr lang="zh-CN" altLang="en-US" sz="1200" b="0" kern="1200" dirty="0">
                    <a:solidFill>
                      <a:schemeClr val="tx1"/>
                    </a:solidFill>
                    <a:effectLst/>
                    <a:latin typeface="+mn-lt"/>
                    <a:ea typeface="+mn-ea"/>
                    <a:cs typeface="+mn-cs"/>
                  </a:rPr>
                  <a:t>的评分嵌入</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平均句子嵌入作为</a:t>
                </a:r>
                <a:r>
                  <a:rPr lang="en-US" altLang="zh-CN" sz="1200" b="0" kern="1200" dirty="0" err="1">
                    <a:solidFill>
                      <a:schemeClr val="tx1"/>
                    </a:solidFill>
                    <a:effectLst/>
                    <a:latin typeface="+mn-lt"/>
                    <a:ea typeface="+mn-ea"/>
                    <a:cs typeface="+mn-cs"/>
                  </a:rPr>
                  <a:t>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j</a:t>
                </a:r>
                <a:r>
                  <a:rPr lang="zh-CN" altLang="en-US" sz="1200" b="0" kern="1200" dirty="0">
                    <a:solidFill>
                      <a:schemeClr val="tx1"/>
                    </a:solidFill>
                    <a:effectLst/>
                    <a:latin typeface="+mn-lt"/>
                    <a:ea typeface="+mn-ea"/>
                    <a:cs typeface="+mn-cs"/>
                  </a:rPr>
                  <a:t>的相对应基于评论的嵌入</a:t>
                </a:r>
                <a:r>
                  <a:rPr lang="en-US" altLang="zh-CN" sz="1200" b="0" kern="1200" dirty="0" err="1">
                    <a:solidFill>
                      <a:schemeClr val="tx1"/>
                    </a:solidFill>
                    <a:effectLst/>
                    <a:latin typeface="+mn-lt"/>
                    <a:ea typeface="+mn-ea"/>
                    <a:cs typeface="+mn-cs"/>
                  </a:rPr>
                  <a:t>HiUs</a:t>
                </a:r>
                <a:r>
                  <a:rPr lang="en-US" altLang="zh-CN" sz="1200" b="0" kern="1200" dirty="0">
                    <a:solidFill>
                      <a:schemeClr val="tx1"/>
                    </a:solidFill>
                    <a:effectLst/>
                    <a:latin typeface="+mn-lt"/>
                    <a:ea typeface="+mn-ea"/>
                    <a:cs typeface="+mn-cs"/>
                  </a:rPr>
                  <a:t> </a:t>
                </a:r>
                <a:r>
                  <a:rPr lang="en-US" altLang="zh-CN" sz="1200" b="0" kern="1200" dirty="0" err="1">
                    <a:solidFill>
                      <a:schemeClr val="tx1"/>
                    </a:solidFill>
                    <a:effectLst/>
                    <a:latin typeface="+mn-lt"/>
                    <a:ea typeface="+mn-ea"/>
                    <a:cs typeface="+mn-cs"/>
                  </a:rPr>
                  <a:t>HjVs</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将三者串联起来，用全连接层得到用户</a:t>
                </a:r>
                <a:r>
                  <a:rPr lang="en-US" altLang="zh-CN" sz="1200" b="0" kern="1200" dirty="0" err="1">
                    <a:solidFill>
                      <a:schemeClr val="tx1"/>
                    </a:solidFill>
                    <a:effectLst/>
                    <a:latin typeface="+mn-lt"/>
                    <a:ea typeface="+mn-ea"/>
                    <a:cs typeface="+mn-cs"/>
                  </a:rPr>
                  <a:t>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j</a:t>
                </a:r>
                <a:r>
                  <a:rPr lang="zh-CN" altLang="en-US" sz="1200" b="0" kern="1200" dirty="0">
                    <a:solidFill>
                      <a:schemeClr val="tx1"/>
                    </a:solidFill>
                    <a:effectLst/>
                    <a:latin typeface="+mn-lt"/>
                    <a:ea typeface="+mn-ea"/>
                    <a:cs typeface="+mn-cs"/>
                  </a:rPr>
                  <a:t>的综合嵌入</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利用全连接层预测</a:t>
                </a:r>
                <a:r>
                  <a:rPr lang="en-US" altLang="zh-CN" sz="1200" b="0" kern="1200" dirty="0">
                    <a:solidFill>
                      <a:schemeClr val="tx1"/>
                    </a:solidFill>
                    <a:effectLst/>
                    <a:latin typeface="+mn-lt"/>
                    <a:ea typeface="+mn-ea"/>
                    <a:cs typeface="+mn-cs"/>
                  </a:rPr>
                  <a:t>user-item</a:t>
                </a:r>
                <a:r>
                  <a:rPr lang="zh-CN" altLang="en-US" sz="1200" b="0" kern="1200" dirty="0">
                    <a:solidFill>
                      <a:schemeClr val="tx1"/>
                    </a:solidFill>
                    <a:effectLst/>
                    <a:latin typeface="+mn-lt"/>
                    <a:ea typeface="+mn-ea"/>
                    <a:cs typeface="+mn-cs"/>
                  </a:rPr>
                  <a:t>评分</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使用交叉熵损失，我们在目标域中只有正评分。通过这个基本的损失函数，可以有效地将网络参数调整为训练数据</a:t>
                </a:r>
                <a:endParaRPr lang="en-US" altLang="zh-CN" sz="1200" b="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ANR</a:t>
                </a:r>
                <a:r>
                  <a:rPr lang="zh-CN" altLang="en-US" sz="1200" kern="1200" dirty="0">
                    <a:solidFill>
                      <a:schemeClr val="tx1"/>
                    </a:solidFill>
                    <a:effectLst/>
                    <a:latin typeface="+mn-lt"/>
                    <a:ea typeface="+mn-ea"/>
                    <a:cs typeface="+mn-cs"/>
                  </a:rPr>
                  <a:t>架构如图所示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整个框架的输入为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，分别为用户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撰写的评论集合和为物品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撰写的评论集合；输出为用户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对物品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的预测评分</a:t>
                </a:r>
                <a:r>
                  <a:rPr lang="en-US" altLang="zh-CN" sz="1200" kern="1200" dirty="0" err="1">
                    <a:solidFill>
                      <a:schemeClr val="tx1"/>
                    </a:solidFill>
                    <a:effectLst/>
                    <a:latin typeface="+mn-lt"/>
                    <a:ea typeface="+mn-ea"/>
                    <a:cs typeface="+mn-cs"/>
                  </a:rPr>
                  <a:t>rui</a:t>
                </a:r>
                <a:r>
                  <a:rPr lang="zh-CN" altLang="en-US" sz="1200" kern="1200" dirty="0">
                    <a:solidFill>
                      <a:schemeClr val="tx1"/>
                    </a:solidFill>
                    <a:effectLst/>
                    <a:latin typeface="+mn-lt"/>
                    <a:ea typeface="+mn-ea"/>
                    <a:cs typeface="+mn-cs"/>
                  </a:rPr>
                  <a:t>（用户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在此之前未发生过交互，即未评分和未评价过）</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第一层为嵌入层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输入层为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，为了区分两个集合大小不同，设</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个单词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嵌入层将</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通过共享嵌入矩阵</a:t>
                </a:r>
                <a:r>
                  <a:rPr lang="en-US" altLang="zh-CN" sz="1200" kern="1200" dirty="0">
                    <a:solidFill>
                      <a:schemeClr val="tx1"/>
                    </a:solidFill>
                    <a:effectLst/>
                    <a:latin typeface="+mn-lt"/>
                    <a:ea typeface="+mn-ea"/>
                    <a:cs typeface="+mn-cs"/>
                  </a:rPr>
                  <a:t>f: 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 将单词映射为对应的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维向量，最终转化成矩阵</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𝑛×𝑑)</a:t>
                </a:r>
                <a:r>
                  <a:rPr lang="en-US" altLang="zh-CN" sz="1200" kern="1200" dirty="0">
                    <a:solidFill>
                      <a:schemeClr val="tx1"/>
                    </a:solidFill>
                    <a:effectLst/>
                    <a:latin typeface="+mn-lt"/>
                    <a:ea typeface="+mn-ea"/>
                    <a:cs typeface="+mn-cs"/>
                  </a:rPr>
                  <a:t> Qi</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𝑚×𝑑)</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嵌入矩阵需要预训练，比如</a:t>
                </a:r>
                <a:r>
                  <a:rPr lang="en-US" altLang="zh-CN" sz="1200" kern="1200" dirty="0">
                    <a:solidFill>
                      <a:schemeClr val="tx1"/>
                    </a:solidFill>
                    <a:effectLst/>
                    <a:latin typeface="+mn-lt"/>
                    <a:ea typeface="+mn-ea"/>
                    <a:cs typeface="+mn-cs"/>
                  </a:rPr>
                  <a:t>word2vec</a:t>
                </a:r>
                <a:r>
                  <a:rPr lang="zh-CN" altLang="en-US" sz="1200" kern="1200" dirty="0">
                    <a:solidFill>
                      <a:schemeClr val="tx1"/>
                    </a:solidFill>
                    <a:effectLst/>
                    <a:latin typeface="+mn-lt"/>
                    <a:ea typeface="+mn-ea"/>
                    <a:cs typeface="+mn-cs"/>
                  </a:rPr>
                  <a:t>或者</a:t>
                </a:r>
                <a:r>
                  <a:rPr lang="en-US" altLang="zh-CN" sz="1200" kern="1200" dirty="0" err="1">
                    <a:solidFill>
                      <a:schemeClr val="tx1"/>
                    </a:solidFill>
                    <a:effectLst/>
                    <a:latin typeface="+mn-lt"/>
                    <a:ea typeface="+mn-ea"/>
                    <a:cs typeface="+mn-cs"/>
                  </a:rPr>
                  <a:t>GLoVe</a:t>
                </a:r>
                <a:r>
                  <a:rPr lang="zh-CN" altLang="en-US" sz="1200" kern="1200" dirty="0">
                    <a:solidFill>
                      <a:schemeClr val="tx1"/>
                    </a:solidFill>
                    <a:effectLst/>
                    <a:latin typeface="+mn-lt"/>
                    <a:ea typeface="+mn-ea"/>
                    <a:cs typeface="+mn-cs"/>
                  </a:rPr>
                  <a:t>，因为这两种方法可以记住句子中词语的顺序，而不像</a:t>
                </a:r>
                <a:r>
                  <a:rPr lang="en-US" altLang="zh-CN" sz="1200" kern="1200" dirty="0">
                    <a:solidFill>
                      <a:schemeClr val="tx1"/>
                    </a:solidFill>
                    <a:effectLst/>
                    <a:latin typeface="+mn-lt"/>
                    <a:ea typeface="+mn-ea"/>
                    <a:cs typeface="+mn-cs"/>
                  </a:rPr>
                  <a:t>bag-of-words</a:t>
                </a:r>
                <a:r>
                  <a:rPr lang="zh-CN" altLang="en-US" sz="1200" kern="1200" dirty="0">
                    <a:solidFill>
                      <a:schemeClr val="tx1"/>
                    </a:solidFill>
                    <a:effectLst/>
                    <a:latin typeface="+mn-lt"/>
                    <a:ea typeface="+mn-ea"/>
                    <a:cs typeface="+mn-cs"/>
                  </a:rPr>
                  <a:t>完全放弃单词顺序</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1207639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kern="1200" dirty="0">
                <a:solidFill>
                  <a:schemeClr val="tx1"/>
                </a:solidFill>
                <a:effectLst/>
                <a:latin typeface="+mn-lt"/>
                <a:ea typeface="+mn-ea"/>
                <a:cs typeface="+mn-cs"/>
              </a:rPr>
              <a:t>虽然评分预测模块可以提供一个简单而良好的</a:t>
            </a:r>
            <a:r>
              <a:rPr lang="en-US" altLang="zh-CN" sz="1200" kern="1200" dirty="0">
                <a:solidFill>
                  <a:schemeClr val="tx1"/>
                </a:solidFill>
                <a:effectLst/>
                <a:latin typeface="+mn-lt"/>
                <a:ea typeface="+mn-ea"/>
                <a:cs typeface="+mn-cs"/>
              </a:rPr>
              <a:t>baseline</a:t>
            </a:r>
            <a:r>
              <a:rPr lang="zh-CN" altLang="en-US" sz="1200" kern="1200" dirty="0">
                <a:solidFill>
                  <a:schemeClr val="tx1"/>
                </a:solidFill>
                <a:effectLst/>
                <a:latin typeface="+mn-lt"/>
                <a:ea typeface="+mn-ea"/>
                <a:cs typeface="+mn-cs"/>
              </a:rPr>
              <a:t>，但它仍不能很好地描述源域和目标域中</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特征，主要原因在于跨域的数据稀疏性，这导致了嵌入属性偏差和差异</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嵌入的每个维度表示为某种属性，属性差异包括垂直概率差异和水平相关性差异</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源域和目标域中的</a:t>
            </a:r>
            <a:r>
              <a:rPr lang="en-US" altLang="zh-CN" sz="1200" kern="1200" dirty="0">
                <a:solidFill>
                  <a:schemeClr val="tx1"/>
                </a:solidFill>
                <a:effectLst/>
                <a:latin typeface="+mn-lt"/>
                <a:ea typeface="+mn-ea"/>
                <a:cs typeface="+mn-cs"/>
              </a:rPr>
              <a:t>Attr3</a:t>
            </a:r>
            <a:r>
              <a:rPr lang="zh-CN" altLang="en-US" sz="1200" kern="1200" dirty="0">
                <a:solidFill>
                  <a:schemeClr val="tx1"/>
                </a:solidFill>
                <a:effectLst/>
                <a:latin typeface="+mn-lt"/>
                <a:ea typeface="+mn-ea"/>
                <a:cs typeface="+mn-cs"/>
              </a:rPr>
              <a:t>具有不同的概率分布</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Attr2</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Attr3</a:t>
            </a:r>
            <a:r>
              <a:rPr lang="zh-CN" altLang="en-US" sz="1200" kern="1200" dirty="0">
                <a:solidFill>
                  <a:schemeClr val="tx1"/>
                </a:solidFill>
                <a:effectLst/>
                <a:latin typeface="+mn-lt"/>
                <a:ea typeface="+mn-ea"/>
                <a:cs typeface="+mn-cs"/>
              </a:rPr>
              <a:t>在不同域具有不同的关联强度，表明存在关联差异</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这些偏差不利于跨域的知识迁移，不仅增加了训练难度，而且导致了具有域差异的目标空间分散，甚至可能导致负迁移现象。因此，减少嵌入属性差异对于更好的知识迁移至关重要</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16127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为了提高模型的性能，每个潜在属性分布在源域和目标域应保持一致，由于</a:t>
                </a:r>
                <a:r>
                  <a:rPr lang="en-US" altLang="zh-CN" sz="1200" kern="1200" dirty="0">
                    <a:solidFill>
                      <a:schemeClr val="tx1"/>
                    </a:solidFill>
                    <a:effectLst/>
                    <a:latin typeface="+mn-lt"/>
                    <a:ea typeface="+mn-ea"/>
                    <a:cs typeface="+mn-cs"/>
                  </a:rPr>
                  <a:t>CDR</a:t>
                </a:r>
                <a:r>
                  <a:rPr lang="zh-CN" altLang="en-US" sz="1200" kern="1200" dirty="0">
                    <a:solidFill>
                      <a:schemeClr val="tx1"/>
                    </a:solidFill>
                    <a:effectLst/>
                    <a:latin typeface="+mn-lt"/>
                    <a:ea typeface="+mn-ea"/>
                    <a:cs typeface="+mn-cs"/>
                  </a:rPr>
                  <a:t>问题中的数据稀疏性，时钟存在垂直分布差异，包含两个主要步骤：典型样本选择和最优传输匹配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将典型样本选择优化问题表述为</a:t>
                </a:r>
                <a:r>
                  <a:rPr lang="en-US" altLang="zh-CN" sz="1200" kern="1200" dirty="0" err="1">
                    <a:solidFill>
                      <a:schemeClr val="tx1"/>
                    </a:solidFill>
                    <a:effectLst/>
                    <a:latin typeface="+mn-lt"/>
                    <a:ea typeface="+mn-ea"/>
                    <a:cs typeface="+mn-cs"/>
                  </a:rPr>
                  <a:t>minlq</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φqZx</a:t>
                </a:r>
                <a:r>
                  <a:rPr lang="zh-CN" altLang="en-US" sz="1200" kern="1200" dirty="0">
                    <a:solidFill>
                      <a:schemeClr val="tx1"/>
                    </a:solidFill>
                    <a:effectLst/>
                    <a:latin typeface="+mn-lt"/>
                    <a:ea typeface="+mn-ea"/>
                    <a:cs typeface="+mn-cs"/>
                  </a:rPr>
                  <a:t>为数据样本和典型样本</a:t>
                </a:r>
                <a:r>
                  <a:rPr lang="en-US" altLang="zh-CN" sz="1200" kern="1200" dirty="0">
                    <a:solidFill>
                      <a:schemeClr val="tx1"/>
                    </a:solidFill>
                    <a:effectLst/>
                    <a:latin typeface="+mn-lt"/>
                    <a:ea typeface="+mn-ea"/>
                    <a:cs typeface="+mn-cs"/>
                  </a:rPr>
                  <a:t>q</a:t>
                </a:r>
                <a:r>
                  <a:rPr lang="zh-CN" altLang="en-US" sz="1200" kern="1200" dirty="0">
                    <a:solidFill>
                      <a:schemeClr val="tx1"/>
                    </a:solidFill>
                    <a:effectLst/>
                    <a:latin typeface="+mn-lt"/>
                    <a:ea typeface="+mn-ea"/>
                    <a:cs typeface="+mn-cs"/>
                  </a:rPr>
                  <a:t>属性的相似矩阵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约束条件</a:t>
                </a:r>
                <a:r>
                  <a:rPr lang="en-US" altLang="zh-CN" sz="1200" kern="1200" dirty="0">
                    <a:solidFill>
                      <a:schemeClr val="tx1"/>
                    </a:solidFill>
                    <a:effectLst/>
                    <a:latin typeface="+mn-lt"/>
                    <a:ea typeface="+mn-ea"/>
                    <a:cs typeface="+mn-cs"/>
                  </a:rPr>
                  <a:t>ψ</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psi</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qZx</a:t>
                </a:r>
                <a:r>
                  <a:rPr lang="en-US" altLang="zh-CN" sz="1200" kern="1200" dirty="0">
                    <a:solidFill>
                      <a:schemeClr val="tx1"/>
                    </a:solidFill>
                    <a:effectLst/>
                    <a:latin typeface="+mn-lt"/>
                    <a:ea typeface="+mn-ea"/>
                    <a:cs typeface="+mn-cs"/>
                  </a:rPr>
                  <a:t> i1=1</a:t>
                </a:r>
                <a:r>
                  <a:rPr lang="zh-CN" altLang="en-US" sz="1200" kern="1200" dirty="0">
                    <a:solidFill>
                      <a:schemeClr val="tx1"/>
                    </a:solidFill>
                    <a:effectLst/>
                    <a:latin typeface="+mn-lt"/>
                    <a:ea typeface="+mn-ea"/>
                    <a:cs typeface="+mn-cs"/>
                  </a:rPr>
                  <a:t>相当于对于所有样本中任意样本在第</a:t>
                </a:r>
                <a:r>
                  <a:rPr lang="en-US" altLang="zh-CN" sz="1200" kern="1200" dirty="0">
                    <a:solidFill>
                      <a:schemeClr val="tx1"/>
                    </a:solidFill>
                    <a:effectLst/>
                    <a:latin typeface="+mn-lt"/>
                    <a:ea typeface="+mn-ea"/>
                    <a:cs typeface="+mn-cs"/>
                  </a:rPr>
                  <a:t>q</a:t>
                </a:r>
                <a:r>
                  <a:rPr lang="zh-CN" altLang="en-US" sz="1200" kern="1200" dirty="0">
                    <a:solidFill>
                      <a:schemeClr val="tx1"/>
                    </a:solidFill>
                    <a:effectLst/>
                    <a:latin typeface="+mn-lt"/>
                    <a:ea typeface="+mn-ea"/>
                    <a:cs typeface="+mn-cs"/>
                  </a:rPr>
                  <a:t>属性上与这</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个典型样例相似度和为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；非负熵范数项</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是为了避免平凡解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交替更新</a:t>
                </a:r>
                <a:r>
                  <a:rPr lang="en-US" altLang="zh-CN" sz="1200" kern="1200" dirty="0">
                    <a:solidFill>
                      <a:schemeClr val="tx1"/>
                    </a:solidFill>
                    <a:effectLst/>
                    <a:latin typeface="+mn-lt"/>
                    <a:ea typeface="+mn-ea"/>
                    <a:cs typeface="+mn-cs"/>
                  </a:rPr>
                  <a:t>MZX</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ψqZx</a:t>
                </a:r>
                <a:r>
                  <a:rPr lang="zh-CN" altLang="en-US" sz="1200" kern="1200" dirty="0">
                    <a:solidFill>
                      <a:schemeClr val="tx1"/>
                    </a:solidFill>
                    <a:effectLst/>
                    <a:latin typeface="+mn-lt"/>
                    <a:ea typeface="+mn-ea"/>
                    <a:cs typeface="+mn-cs"/>
                  </a:rPr>
                  <a:t>可以有效地解</a:t>
                </a:r>
                <a:r>
                  <a:rPr lang="en-US" altLang="zh-CN" sz="1200" kern="1200" dirty="0" err="1">
                    <a:solidFill>
                      <a:schemeClr val="tx1"/>
                    </a:solidFill>
                    <a:effectLst/>
                    <a:latin typeface="+mn-lt"/>
                    <a:ea typeface="+mn-ea"/>
                    <a:cs typeface="+mn-cs"/>
                  </a:rPr>
                  <a:t>minlq</a:t>
                </a:r>
                <a:r>
                  <a:rPr lang="zh-CN" altLang="en-US" sz="1200" kern="1200" dirty="0">
                    <a:solidFill>
                      <a:schemeClr val="tx1"/>
                    </a:solidFill>
                    <a:effectLst/>
                    <a:latin typeface="+mn-lt"/>
                    <a:ea typeface="+mn-ea"/>
                    <a:cs typeface="+mn-cs"/>
                  </a:rPr>
                  <a:t>，通过迭代得到稳定解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算法的具体细节，先更新</a:t>
                </a:r>
                <a:r>
                  <a:rPr lang="en-US" altLang="zh-CN" sz="1200" kern="1200" dirty="0">
                    <a:solidFill>
                      <a:schemeClr val="tx1"/>
                    </a:solidFill>
                    <a:effectLst/>
                    <a:latin typeface="+mn-lt"/>
                    <a:ea typeface="+mn-ea"/>
                    <a:cs typeface="+mn-cs"/>
                  </a:rPr>
                  <a:t>ψ</a:t>
                </a:r>
                <a:r>
                  <a:rPr lang="zh-CN" altLang="en-US" sz="1200" kern="1200" dirty="0">
                    <a:solidFill>
                      <a:schemeClr val="tx1"/>
                    </a:solidFill>
                    <a:effectLst/>
                    <a:latin typeface="+mn-lt"/>
                    <a:ea typeface="+mn-ea"/>
                    <a:cs typeface="+mn-cs"/>
                  </a:rPr>
                  <a:t>再更新</a:t>
                </a:r>
                <a:r>
                  <a:rPr lang="en-US" altLang="zh-CN" sz="1200" kern="1200" dirty="0">
                    <a:solidFill>
                      <a:schemeClr val="tx1"/>
                    </a:solidFill>
                    <a:effectLst/>
                    <a:latin typeface="+mn-lt"/>
                    <a:ea typeface="+mn-ea"/>
                    <a:cs typeface="+mn-cs"/>
                  </a:rPr>
                  <a:t>MZX</a:t>
                </a:r>
                <a:r>
                  <a:rPr lang="zh-CN" altLang="en-US" sz="1200" kern="1200" dirty="0">
                    <a:solidFill>
                      <a:schemeClr val="tx1"/>
                    </a:solidFill>
                    <a:effectLst/>
                    <a:latin typeface="+mn-lt"/>
                    <a:ea typeface="+mn-ea"/>
                    <a:cs typeface="+mn-cs"/>
                  </a:rPr>
                  <a:t>，用了拉格朗日乘数法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成本函数</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表示从</a:t>
                </a:r>
                <a:r>
                  <a:rPr lang="en-US" altLang="zh-CN" sz="1200" kern="1200" dirty="0">
                    <a:solidFill>
                      <a:schemeClr val="tx1"/>
                    </a:solidFill>
                    <a:effectLst/>
                    <a:latin typeface="+mn-lt"/>
                    <a:ea typeface="+mn-ea"/>
                    <a:cs typeface="+mn-cs"/>
                  </a:rPr>
                  <a:t>MZS</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MZT</a:t>
                </a:r>
                <a:r>
                  <a:rPr lang="zh-CN" altLang="en-US" sz="1200" kern="1200" dirty="0">
                    <a:solidFill>
                      <a:schemeClr val="tx1"/>
                    </a:solidFill>
                    <a:effectLst/>
                    <a:latin typeface="+mn-lt"/>
                    <a:ea typeface="+mn-ea"/>
                    <a:cs typeface="+mn-cs"/>
                  </a:rPr>
                  <a:t>传输的成本，</a:t>
                </a:r>
                <a:r>
                  <a:rPr lang="en-US" altLang="zh-CN" sz="1200" kern="1200" dirty="0">
                    <a:solidFill>
                      <a:schemeClr val="tx1"/>
                    </a:solidFill>
                    <a:effectLst/>
                    <a:latin typeface="+mn-lt"/>
                    <a:ea typeface="+mn-ea"/>
                    <a:cs typeface="+mn-cs"/>
                  </a:rPr>
                  <a:t>MZS </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MZT</a:t>
                </a:r>
                <a:r>
                  <a:rPr lang="zh-CN" altLang="en-US" sz="1200" kern="1200" dirty="0">
                    <a:solidFill>
                      <a:schemeClr val="tx1"/>
                    </a:solidFill>
                    <a:effectLst/>
                    <a:latin typeface="+mn-lt"/>
                    <a:ea typeface="+mn-ea"/>
                    <a:cs typeface="+mn-cs"/>
                  </a:rPr>
                  <a:t>为源域和目标域的第</a:t>
                </a:r>
                <a:r>
                  <a:rPr lang="en-US" altLang="zh-CN" sz="1200" kern="1200" dirty="0">
                    <a:solidFill>
                      <a:schemeClr val="tx1"/>
                    </a:solidFill>
                    <a:effectLst/>
                    <a:latin typeface="+mn-lt"/>
                    <a:ea typeface="+mn-ea"/>
                    <a:cs typeface="+mn-cs"/>
                  </a:rPr>
                  <a:t>q</a:t>
                </a:r>
                <a:r>
                  <a:rPr lang="zh-CN" altLang="en-US" sz="1200" kern="1200" dirty="0">
                    <a:solidFill>
                      <a:schemeClr val="tx1"/>
                    </a:solidFill>
                    <a:effectLst/>
                    <a:latin typeface="+mn-lt"/>
                    <a:ea typeface="+mn-ea"/>
                    <a:cs typeface="+mn-cs"/>
                  </a:rPr>
                  <a:t>属性上的典型选择样本</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离散形式表示为，</a:t>
                </a:r>
                <a:r>
                  <a:rPr lang="en-US" altLang="zh-CN" sz="1200" kern="1200" dirty="0">
                    <a:solidFill>
                      <a:schemeClr val="tx1"/>
                    </a:solidFill>
                    <a:effectLst/>
                    <a:latin typeface="+mn-lt"/>
                    <a:ea typeface="+mn-ea"/>
                    <a:cs typeface="+mn-cs"/>
                  </a:rPr>
                  <a:t>π</a:t>
                </a:r>
                <a:r>
                  <a:rPr lang="en-US" altLang="zh-CN" sz="1200" kern="1200" dirty="0" err="1">
                    <a:solidFill>
                      <a:schemeClr val="tx1"/>
                    </a:solidFill>
                    <a:effectLst/>
                    <a:latin typeface="+mn-lt"/>
                    <a:ea typeface="+mn-ea"/>
                    <a:cs typeface="+mn-cs"/>
                  </a:rPr>
                  <a:t>qZ</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MZS MZT</a:t>
                </a: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q</a:t>
                </a:r>
                <a:r>
                  <a:rPr lang="zh-CN" altLang="en-US" sz="1200" kern="1200" dirty="0">
                    <a:solidFill>
                      <a:schemeClr val="tx1"/>
                    </a:solidFill>
                    <a:effectLst/>
                    <a:latin typeface="+mn-lt"/>
                    <a:ea typeface="+mn-ea"/>
                    <a:cs typeface="+mn-cs"/>
                  </a:rPr>
                  <a:t>属性的理想耦合矩阵，匹配矩阵遵循约束</a:t>
                </a:r>
                <a:r>
                  <a:rPr lang="en-US" altLang="zh-CN" sz="1200" kern="1200" dirty="0">
                    <a:solidFill>
                      <a:schemeClr val="tx1"/>
                    </a:solidFill>
                    <a:effectLst/>
                    <a:latin typeface="+mn-lt"/>
                    <a:ea typeface="+mn-ea"/>
                    <a:cs typeface="+mn-cs"/>
                  </a:rPr>
                  <a:t>1Kπ</a:t>
                </a:r>
                <a:r>
                  <a:rPr lang="en-US" altLang="zh-CN" sz="1200" kern="1200" dirty="0" err="1">
                    <a:solidFill>
                      <a:schemeClr val="tx1"/>
                    </a:solidFill>
                    <a:effectLst/>
                    <a:latin typeface="+mn-lt"/>
                    <a:ea typeface="+mn-ea"/>
                    <a:cs typeface="+mn-cs"/>
                  </a:rPr>
                  <a:t>qZ</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R(π</a:t>
                </a:r>
                <a:r>
                  <a:rPr lang="en-US" altLang="zh-CN" sz="1200" kern="1200" dirty="0" err="1">
                    <a:solidFill>
                      <a:schemeClr val="tx1"/>
                    </a:solidFill>
                    <a:effectLst/>
                    <a:latin typeface="+mn-lt"/>
                    <a:ea typeface="+mn-ea"/>
                    <a:cs typeface="+mn-cs"/>
                  </a:rPr>
                  <a:t>qZ</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为正则化项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M(K*K)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最佳传输距离</a:t>
                </a:r>
                <a:r>
                  <a:rPr lang="en-US" altLang="zh-CN" sz="1200" kern="1200" dirty="0" err="1">
                    <a:solidFill>
                      <a:schemeClr val="tx1"/>
                    </a:solidFill>
                    <a:effectLst/>
                    <a:latin typeface="+mn-lt"/>
                    <a:ea typeface="+mn-ea"/>
                    <a:cs typeface="+mn-cs"/>
                  </a:rPr>
                  <a:t>dO</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属性分布距离对齐损失</a:t>
                </a:r>
                <a:r>
                  <a:rPr lang="en-US" altLang="zh-CN" sz="1200" kern="1200" dirty="0">
                    <a:solidFill>
                      <a:schemeClr val="tx1"/>
                    </a:solidFill>
                    <a:effectLst/>
                    <a:latin typeface="+mn-lt"/>
                    <a:ea typeface="+mn-ea"/>
                    <a:cs typeface="+mn-cs"/>
                  </a:rPr>
                  <a:t>LO</a:t>
                </a:r>
                <a:r>
                  <a:rPr lang="zh-CN" altLang="en-US" sz="1200" kern="1200" dirty="0">
                    <a:solidFill>
                      <a:schemeClr val="tx1"/>
                    </a:solidFill>
                    <a:effectLst/>
                    <a:latin typeface="+mn-lt"/>
                    <a:ea typeface="+mn-ea"/>
                    <a:cs typeface="+mn-cs"/>
                  </a:rPr>
                  <a:t>，最小化匹配的典型样本之间的距离。最后，我们可以对齐属性概率分布</a:t>
                </a: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包括许多方面，比如价格、质量等。</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集合有</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个元素，在这里，用户和物品使用的集合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相同。</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这一层使用嵌入层的输出</a:t>
                </a:r>
                <a:r>
                  <a:rPr lang="en-US" altLang="zh-CN" sz="1200" kern="1200" dirty="0">
                    <a:solidFill>
                      <a:schemeClr val="tx1"/>
                    </a:solidFill>
                    <a:effectLst/>
                    <a:latin typeface="+mn-lt"/>
                    <a:ea typeface="+mn-ea"/>
                    <a:cs typeface="+mn-cs"/>
                  </a:rPr>
                  <a:t>Mu Mi</a:t>
                </a:r>
                <a:r>
                  <a:rPr lang="zh-CN" altLang="en-US" sz="1200" kern="1200" dirty="0">
                    <a:solidFill>
                      <a:schemeClr val="tx1"/>
                    </a:solidFill>
                    <a:effectLst/>
                    <a:latin typeface="+mn-lt"/>
                    <a:ea typeface="+mn-ea"/>
                    <a:cs typeface="+mn-cs"/>
                  </a:rPr>
                  <a:t>分别得到方面级别的用户表达</a:t>
                </a:r>
                <a:r>
                  <a:rPr lang="en-US" altLang="zh-CN" sz="1200" kern="1200" dirty="0">
                    <a:solidFill>
                      <a:schemeClr val="tx1"/>
                    </a:solidFill>
                    <a:effectLst/>
                    <a:latin typeface="+mn-lt"/>
                    <a:ea typeface="+mn-ea"/>
                    <a:cs typeface="+mn-cs"/>
                  </a:rPr>
                  <a:t>Pu={</a:t>
                </a:r>
                <a:r>
                  <a:rPr lang="en-US" altLang="zh-CN" sz="1200" kern="1200" dirty="0" err="1">
                    <a:solidFill>
                      <a:schemeClr val="tx1"/>
                    </a:solidFill>
                    <a:effectLst/>
                    <a:latin typeface="+mn-lt"/>
                    <a:ea typeface="+mn-ea"/>
                    <a:cs typeface="+mn-cs"/>
                  </a:rPr>
                  <a:t>pua|a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 Qi={</a:t>
                </a:r>
                <a:r>
                  <a:rPr lang="en-US" altLang="zh-CN" sz="1200" kern="1200" dirty="0" err="1">
                    <a:solidFill>
                      <a:schemeClr val="tx1"/>
                    </a:solidFill>
                    <a:effectLst/>
                    <a:latin typeface="+mn-lt"/>
                    <a:ea typeface="+mn-ea"/>
                    <a:cs typeface="+mn-cs"/>
                  </a:rPr>
                  <a:t>qia</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回想一下嵌入层的输入</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包括用户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过去所有交互过的物品的评论，这些评论里包含着方面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的观点，物品文本</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也描述了物品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相对于</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的属性。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在这一层中需要学习方面集合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包括哪些，和方面级别表示（也就是类似“喜欢”“一般”“不喜欢”的表示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由于词汇表</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中的所有单词在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方面共享相同的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维向量，所以在这层使用一个方面特定的单词投影矩阵</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ℝ^(d×</a:t>
                </a:r>
                <a:r>
                  <a:rPr lang="en-US" altLang="zh-CN" sz="1200" b="0" i="0">
                    <a:solidFill>
                      <a:schemeClr val="bg2">
                        <a:lumMod val="50000"/>
                      </a:schemeClr>
                    </a:solidFill>
                    <a:latin typeface="Cambria Math" panose="02040503050406030204" pitchFamily="18" charset="0"/>
                  </a:rPr>
                  <a:t>ℎ_1 )</a:t>
                </a:r>
                <a:r>
                  <a:rPr lang="zh-CN" altLang="en-US" sz="1200" b="0" i="0">
                    <a:solidFill>
                      <a:schemeClr val="bg2">
                        <a:lumMod val="50000"/>
                      </a:schemeClr>
                    </a:solidFill>
                    <a:latin typeface="Cambria Math" panose="02040503050406030204" pitchFamily="18" charset="0"/>
                  </a:rPr>
                  <a:t> 以</a:t>
                </a:r>
                <a:r>
                  <a:rPr lang="zh-CN" altLang="en-US" sz="1200" dirty="0"/>
                  <a:t>允许单词相对于目标方面</a:t>
                </a:r>
                <a:r>
                  <a:rPr lang="en-US" altLang="zh-CN" sz="1200" dirty="0"/>
                  <a:t>a </a:t>
                </a:r>
                <a:r>
                  <a:rPr lang="zh-CN" altLang="en-US" sz="1200" dirty="0"/>
                  <a:t>有不同的表示。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Mu[</a:t>
                </a:r>
                <a:r>
                  <a:rPr lang="en-US" altLang="zh-CN" sz="1200" dirty="0" err="1"/>
                  <a:t>i</a:t>
                </a:r>
                <a:r>
                  <a:rPr lang="en-US" altLang="zh-CN" sz="1200" dirty="0"/>
                  <a:t>]</a:t>
                </a:r>
                <a:r>
                  <a:rPr lang="zh-CN" altLang="en-US" sz="1200" dirty="0"/>
                  <a:t>是</a:t>
                </a:r>
                <a:r>
                  <a:rPr lang="en-US" altLang="zh-CN" sz="1200" dirty="0"/>
                  <a:t>Mu</a:t>
                </a:r>
                <a:r>
                  <a:rPr lang="zh-CN" altLang="en-US" sz="1200" dirty="0"/>
                  <a:t>中第</a:t>
                </a:r>
                <a:r>
                  <a:rPr lang="en-US" altLang="zh-CN" sz="1200" dirty="0" err="1"/>
                  <a:t>i</a:t>
                </a:r>
                <a:r>
                  <a:rPr lang="zh-CN" altLang="en-US" sz="1200" dirty="0"/>
                  <a:t>个单词的</a:t>
                </a:r>
                <a:r>
                  <a:rPr lang="en-US" altLang="zh-CN" sz="1200" dirty="0"/>
                  <a:t>embedding</a:t>
                </a:r>
                <a:r>
                  <a:rPr lang="zh-CN" altLang="en-US" sz="1200" dirty="0"/>
                  <a:t>，是一个</a:t>
                </a:r>
                <a:r>
                  <a:rPr lang="en-US" altLang="zh-CN" sz="1200" dirty="0"/>
                  <a:t>d</a:t>
                </a:r>
                <a:r>
                  <a:rPr lang="zh-CN" altLang="en-US" sz="1200" dirty="0"/>
                  <a:t>维向量，</a:t>
                </a:r>
                <a:r>
                  <a:rPr lang="en-US" altLang="zh-CN" sz="1200" dirty="0" err="1"/>
                  <a:t>Mua</a:t>
                </a:r>
                <a:r>
                  <a:rPr lang="en-US" altLang="zh-CN" sz="1200" dirty="0"/>
                  <a:t>[</a:t>
                </a:r>
                <a:r>
                  <a:rPr lang="en-US" altLang="zh-CN" sz="1200" dirty="0" err="1"/>
                  <a:t>i</a:t>
                </a:r>
                <a:r>
                  <a:rPr lang="en-US" altLang="zh-CN" sz="1200" dirty="0"/>
                  <a:t>]</a:t>
                </a:r>
                <a:r>
                  <a:rPr lang="zh-CN" altLang="en-US" sz="1200" dirty="0"/>
                  <a:t>为用户</a:t>
                </a:r>
                <a:r>
                  <a:rPr lang="en-US" altLang="zh-CN" sz="1200" dirty="0"/>
                  <a:t>u</a:t>
                </a:r>
                <a:r>
                  <a:rPr lang="zh-CN" altLang="en-US" sz="1200" dirty="0"/>
                  <a:t>文档矩阵</a:t>
                </a:r>
                <a:r>
                  <a:rPr lang="en-US" altLang="zh-CN" sz="1200" dirty="0"/>
                  <a:t>Mu</a:t>
                </a:r>
                <a:r>
                  <a:rPr lang="zh-CN" altLang="en-US" sz="1200" dirty="0"/>
                  <a:t>中第</a:t>
                </a:r>
                <a:r>
                  <a:rPr lang="en-US" altLang="zh-CN" sz="1200" dirty="0" err="1"/>
                  <a:t>i</a:t>
                </a:r>
                <a:r>
                  <a:rPr lang="zh-CN" altLang="en-US" sz="1200" dirty="0"/>
                  <a:t>个单词在方面</a:t>
                </a:r>
                <a:r>
                  <a:rPr lang="en-US" altLang="zh-CN" sz="1200" dirty="0"/>
                  <a:t>a</a:t>
                </a:r>
                <a:r>
                  <a:rPr lang="zh-CN" altLang="en-US" sz="1200" dirty="0"/>
                  <a:t>下的表示。一篇文档也就是评论合集一共有</a:t>
                </a:r>
                <a:r>
                  <a:rPr lang="en-US" altLang="zh-CN" sz="1200" dirty="0"/>
                  <a:t>n</a:t>
                </a:r>
                <a:r>
                  <a:rPr lang="zh-CN" altLang="en-US" sz="1200" dirty="0"/>
                  <a:t>个单词，所以</a:t>
                </a:r>
                <a:r>
                  <a:rPr lang="en-US" altLang="zh-CN" sz="1200" dirty="0" err="1"/>
                  <a:t>Mua</a:t>
                </a:r>
                <a:r>
                  <a:rPr lang="zh-CN" altLang="en-US" sz="1200" dirty="0"/>
                  <a:t>∈</a:t>
                </a:r>
                <a:r>
                  <a:rPr lang="en-US" altLang="zh-CN" sz="1200" dirty="0"/>
                  <a:t>n*h1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Wa</a:t>
                </a:r>
                <a:r>
                  <a:rPr lang="zh-CN" altLang="en-US" sz="1200" dirty="0"/>
                  <a:t>是单词级别特殊方面映射矩阵（</a:t>
                </a:r>
                <a:r>
                  <a:rPr lang="en-US" altLang="zh-CN" sz="1200" dirty="0"/>
                  <a:t>aspect-specific word projection matrix</a:t>
                </a:r>
                <a:r>
                  <a:rPr lang="zh-CN" altLang="en-US" sz="1200" dirty="0"/>
                  <a:t>），表达在</a:t>
                </a:r>
                <a:r>
                  <a:rPr lang="en-US" altLang="zh-CN" sz="1200" dirty="0"/>
                  <a:t>a</a:t>
                </a:r>
                <a:r>
                  <a:rPr lang="zh-CN" altLang="en-US" sz="1200" dirty="0"/>
                  <a:t>方面时单词的含义。</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这一步与</a:t>
                </a:r>
                <a:r>
                  <a:rPr lang="zh-CN" altLang="en-US" sz="1200" b="1" dirty="0"/>
                  <a:t>直觉</a:t>
                </a:r>
                <a:r>
                  <a:rPr lang="en-US" altLang="zh-CN" sz="1200" b="1" dirty="0"/>
                  <a:t>2</a:t>
                </a:r>
                <a:r>
                  <a:rPr lang="zh-CN" altLang="en-US" sz="1200" dirty="0"/>
                  <a:t>相对应，同一词汇在不同方面的句子中含义不同。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如果考虑全部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个方面，总结果就是</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𝐾×𝑛</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ℎ_1 )</a:t>
                </a:r>
                <a:r>
                  <a:rPr lang="zh-CN" altLang="en-US" sz="1200" kern="1200" dirty="0">
                    <a:solidFill>
                      <a:schemeClr val="tx1"/>
                    </a:solidFill>
                    <a:effectLst/>
                    <a:latin typeface="+mn-lt"/>
                    <a:ea typeface="+mn-ea"/>
                    <a:cs typeface="+mn-cs"/>
                  </a:rPr>
                  <a:t>的矩阵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都有一个</a:t>
                </a:r>
                <a:r>
                  <a:rPr lang="en-US" altLang="zh-CN" sz="1200" kern="1200" dirty="0">
                    <a:solidFill>
                      <a:schemeClr val="tx1"/>
                    </a:solidFill>
                    <a:effectLst/>
                    <a:latin typeface="+mn-lt"/>
                    <a:ea typeface="+mn-ea"/>
                    <a:cs typeface="+mn-cs"/>
                  </a:rPr>
                  <a:t>embedding </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1×𝑐(</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a:t>
                </a:r>
                <a:r>
                  <a:rPr lang="zh-CN" altLang="en-US"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是一个超参数，</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为窗口大小，对应</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，如果 这是方面相关的词汇，需要看其局部上下文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得到对于用户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评论在方面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的空间中第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的重要性。括号里分号表示串联。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为该层学习得到的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va</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内积，使用</a:t>
                </a:r>
                <a:r>
                  <a:rPr lang="en-US" altLang="zh-CN" sz="1200" kern="1200" dirty="0" err="1">
                    <a:solidFill>
                      <a:schemeClr val="tx1"/>
                    </a:solidFill>
                    <a:effectLst/>
                    <a:latin typeface="+mn-lt"/>
                    <a:ea typeface="+mn-ea"/>
                    <a:cs typeface="+mn-cs"/>
                  </a:rPr>
                  <a:t>softmax</a:t>
                </a:r>
                <a:r>
                  <a:rPr lang="zh-CN" altLang="en-US" sz="1200" kern="1200" dirty="0">
                    <a:solidFill>
                      <a:schemeClr val="tx1"/>
                    </a:solidFill>
                    <a:effectLst/>
                    <a:latin typeface="+mn-lt"/>
                    <a:ea typeface="+mn-ea"/>
                    <a:cs typeface="+mn-cs"/>
                  </a:rPr>
                  <a:t>计算注意力</a:t>
                </a:r>
                <a:r>
                  <a:rPr lang="en-US" altLang="zh-CN" sz="1200" kern="1200" dirty="0">
                    <a:solidFill>
                      <a:schemeClr val="tx1"/>
                    </a:solidFill>
                    <a:effectLst/>
                    <a:latin typeface="+mn-lt"/>
                    <a:ea typeface="+mn-ea"/>
                    <a:cs typeface="+mn-cs"/>
                  </a:rPr>
                  <a:t>attn</a:t>
                </a:r>
                <a:r>
                  <a:rPr lang="zh-CN" altLang="en-US" sz="1200" kern="1200" dirty="0">
                    <a:solidFill>
                      <a:schemeClr val="tx1"/>
                    </a:solidFill>
                    <a:effectLst/>
                    <a:latin typeface="+mn-lt"/>
                    <a:ea typeface="+mn-ea"/>
                    <a:cs typeface="+mn-cs"/>
                  </a:rPr>
                  <a:t>，得到了第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个单词在方面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上有多重要。就类似于</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作为卷积核在文档</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上滑动求特征。本质上文档中第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个词的重要性取决于单词本身及其周围的单词（这一点对应着</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最后考虑到文章中每个单词的重要性（对应于</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），可以加权求和，得到用户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的表达</a:t>
                </a:r>
                <a:r>
                  <a:rPr lang="en-US" altLang="zh-CN" sz="1200" kern="1200" dirty="0" err="1">
                    <a:solidFill>
                      <a:schemeClr val="tx1"/>
                    </a:solidFill>
                    <a:effectLst/>
                    <a:latin typeface="+mn-lt"/>
                    <a:ea typeface="+mn-ea"/>
                    <a:cs typeface="+mn-cs"/>
                  </a:rPr>
                  <a:t>pua</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对于物品的</a:t>
                </a:r>
                <a:r>
                  <a:rPr lang="en-US" altLang="zh-CN" sz="1200" kern="1200" dirty="0" err="1">
                    <a:solidFill>
                      <a:schemeClr val="tx1"/>
                    </a:solidFill>
                    <a:effectLst/>
                    <a:latin typeface="+mn-lt"/>
                    <a:ea typeface="+mn-ea"/>
                    <a:cs typeface="+mn-cs"/>
                  </a:rPr>
                  <a:t>qia</a:t>
                </a:r>
                <a:r>
                  <a:rPr lang="zh-CN" altLang="en-US" sz="1200" kern="1200" dirty="0">
                    <a:solidFill>
                      <a:schemeClr val="tx1"/>
                    </a:solidFill>
                    <a:effectLst/>
                    <a:latin typeface="+mn-lt"/>
                    <a:ea typeface="+mn-ea"/>
                    <a:cs typeface="+mn-cs"/>
                  </a:rPr>
                  <a:t>同理可得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本层需要学习的参数</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均由浅蓝色底色标出，对于每个方面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均学习得到两个参数，故总共学习得到</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va</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405973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以往的研究已经指出，调整相应的相关属性关系，例如</a:t>
                </a:r>
                <a:r>
                  <a:rPr lang="en-US" altLang="zh-CN" sz="1200" kern="1200" dirty="0" err="1">
                    <a:solidFill>
                      <a:schemeClr val="tx1"/>
                    </a:solidFill>
                    <a:effectLst/>
                    <a:latin typeface="+mn-lt"/>
                    <a:ea typeface="+mn-ea"/>
                    <a:cs typeface="+mn-cs"/>
                  </a:rPr>
                  <a:t>ESaAM</a:t>
                </a:r>
                <a:r>
                  <a:rPr lang="zh-CN" altLang="en-US" sz="1200" kern="1200" dirty="0">
                    <a:solidFill>
                      <a:schemeClr val="tx1"/>
                    </a:solidFill>
                    <a:effectLst/>
                    <a:latin typeface="+mn-lt"/>
                    <a:ea typeface="+mn-ea"/>
                    <a:cs typeface="+mn-cs"/>
                  </a:rPr>
                  <a:t>采用协方差相关对齐，可以更好地提高模型性能。但在</a:t>
                </a:r>
                <a:r>
                  <a:rPr lang="en-US" altLang="zh-CN" sz="1200" kern="1200" dirty="0">
                    <a:solidFill>
                      <a:schemeClr val="tx1"/>
                    </a:solidFill>
                    <a:effectLst/>
                    <a:latin typeface="+mn-lt"/>
                    <a:ea typeface="+mn-ea"/>
                    <a:cs typeface="+mn-cs"/>
                  </a:rPr>
                  <a:t>RNCDR</a:t>
                </a:r>
                <a:r>
                  <a:rPr lang="zh-CN" altLang="en-US" sz="1200" kern="1200" dirty="0">
                    <a:solidFill>
                      <a:schemeClr val="tx1"/>
                    </a:solidFill>
                    <a:effectLst/>
                    <a:latin typeface="+mn-lt"/>
                    <a:ea typeface="+mn-ea"/>
                    <a:cs typeface="+mn-cs"/>
                  </a:rPr>
                  <a:t>问题中，协方差很难捕捉到不同属性之间复杂的非线性潜在关系。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因此提出基于属性子空间建模和属性图对齐的水平属性对齐方法：首先使用属性子空间建模来构建属性图，利用不同属性之间的层次结构和拓扑结构。属性图对齐将源域和目标域中的属性图与</a:t>
                </a:r>
                <a:r>
                  <a:rPr lang="en-US" altLang="zh-CN" sz="1200" kern="1200" dirty="0" err="1">
                    <a:solidFill>
                      <a:schemeClr val="tx1"/>
                    </a:solidFill>
                    <a:effectLst/>
                    <a:latin typeface="+mn-lt"/>
                    <a:ea typeface="+mn-ea"/>
                    <a:cs typeface="+mn-cs"/>
                  </a:rPr>
                  <a:t>Wassertein</a:t>
                </a:r>
                <a:r>
                  <a:rPr lang="zh-CN" altLang="en-US" sz="1200" kern="1200" dirty="0">
                    <a:solidFill>
                      <a:schemeClr val="tx1"/>
                    </a:solidFill>
                    <a:effectLst/>
                    <a:latin typeface="+mn-lt"/>
                    <a:ea typeface="+mn-ea"/>
                    <a:cs typeface="+mn-cs"/>
                  </a:rPr>
                  <a:t>距离度量对齐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采用稀疏线性方法来度量嵌入属性的关系：它使用相应的系数矩阵通过统计学习计算</a:t>
                </a:r>
                <a:r>
                  <a:rPr lang="en-US" altLang="zh-CN" sz="1200" kern="1200" dirty="0">
                    <a:solidFill>
                      <a:schemeClr val="tx1"/>
                    </a:solidFill>
                    <a:effectLst/>
                    <a:latin typeface="+mn-lt"/>
                    <a:ea typeface="+mn-ea"/>
                    <a:cs typeface="+mn-cs"/>
                  </a:rPr>
                  <a:t>item-item</a:t>
                </a:r>
                <a:r>
                  <a:rPr lang="zh-CN" altLang="en-US" sz="1200" kern="1200" dirty="0">
                    <a:solidFill>
                      <a:schemeClr val="tx1"/>
                    </a:solidFill>
                    <a:effectLst/>
                    <a:latin typeface="+mn-lt"/>
                    <a:ea typeface="+mn-ea"/>
                    <a:cs typeface="+mn-cs"/>
                  </a:rPr>
                  <a:t>关系。同时，可以根据最小化采用</a:t>
                </a:r>
                <a:r>
                  <a:rPr lang="en-US" altLang="zh-CN" sz="1200" kern="1200" dirty="0">
                    <a:solidFill>
                      <a:schemeClr val="tx1"/>
                    </a:solidFill>
                    <a:effectLst/>
                    <a:latin typeface="+mn-lt"/>
                    <a:ea typeface="+mn-ea"/>
                    <a:cs typeface="+mn-cs"/>
                  </a:rPr>
                  <a:t>item-item</a:t>
                </a:r>
                <a:r>
                  <a:rPr lang="zh-CN" altLang="en-US" sz="1200" kern="1200" dirty="0">
                    <a:solidFill>
                      <a:schemeClr val="tx1"/>
                    </a:solidFill>
                    <a:effectLst/>
                    <a:latin typeface="+mn-lt"/>
                    <a:ea typeface="+mn-ea"/>
                    <a:cs typeface="+mn-cs"/>
                  </a:rPr>
                  <a:t>关系来度量嵌入的属性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属性关系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约束</a:t>
                </a:r>
                <a:r>
                  <a:rPr lang="en-US" altLang="zh-CN" sz="1200" kern="1200" dirty="0" err="1">
                    <a:solidFill>
                      <a:schemeClr val="tx1"/>
                    </a:solidFill>
                    <a:effectLst/>
                    <a:latin typeface="+mn-lt"/>
                    <a:ea typeface="+mn-ea"/>
                    <a:cs typeface="+mn-cs"/>
                  </a:rPr>
                  <a:t>diag</a:t>
                </a:r>
                <a:r>
                  <a:rPr lang="zh-CN" altLang="en-US" sz="1200" kern="1200" dirty="0">
                    <a:solidFill>
                      <a:schemeClr val="tx1"/>
                    </a:solidFill>
                    <a:effectLst/>
                    <a:latin typeface="+mn-lt"/>
                    <a:ea typeface="+mn-ea"/>
                    <a:cs typeface="+mn-cs"/>
                  </a:rPr>
                  <a:t>为避免平凡解的常数， </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是使矩阵变为低秩的核范数，低秩约束还可以增强</a:t>
                </a:r>
                <a:r>
                  <a:rPr lang="en-US" altLang="zh-CN" sz="1200" kern="1200" dirty="0">
                    <a:solidFill>
                      <a:schemeClr val="tx1"/>
                    </a:solidFill>
                    <a:effectLst/>
                    <a:latin typeface="+mn-lt"/>
                    <a:ea typeface="+mn-ea"/>
                    <a:cs typeface="+mn-cs"/>
                  </a:rPr>
                  <a:t>BZX</a:t>
                </a:r>
                <a:r>
                  <a:rPr lang="zh-CN" altLang="en-US" sz="1200" kern="1200" dirty="0">
                    <a:solidFill>
                      <a:schemeClr val="tx1"/>
                    </a:solidFill>
                    <a:effectLst/>
                    <a:latin typeface="+mn-lt"/>
                    <a:ea typeface="+mn-ea"/>
                    <a:cs typeface="+mn-cs"/>
                  </a:rPr>
                  <a:t>的鲁棒性和泛化性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考虑</a:t>
                </a:r>
                <a:r>
                  <a:rPr lang="en-US" altLang="zh-CN" sz="1200" kern="1200" dirty="0">
                    <a:solidFill>
                      <a:schemeClr val="tx1"/>
                    </a:solidFill>
                    <a:effectLst/>
                    <a:latin typeface="+mn-lt"/>
                    <a:ea typeface="+mn-ea"/>
                    <a:cs typeface="+mn-cs"/>
                  </a:rPr>
                  <a:t>||||*=Tr()</a:t>
                </a:r>
                <a:r>
                  <a:rPr lang="zh-CN" altLang="en-US" sz="1200" kern="1200" dirty="0">
                    <a:solidFill>
                      <a:schemeClr val="tx1"/>
                    </a:solidFill>
                    <a:effectLst/>
                    <a:latin typeface="+mn-lt"/>
                    <a:ea typeface="+mn-ea"/>
                    <a:cs typeface="+mn-cs"/>
                  </a:rPr>
                  <a:t>，原式改写为 交替更新</a:t>
                </a:r>
                <a:r>
                  <a:rPr lang="en-US" altLang="zh-CN" sz="1200" kern="1200" dirty="0">
                    <a:solidFill>
                      <a:schemeClr val="tx1"/>
                    </a:solidFill>
                    <a:effectLst/>
                    <a:latin typeface="+mn-lt"/>
                    <a:ea typeface="+mn-ea"/>
                    <a:cs typeface="+mn-cs"/>
                  </a:rPr>
                  <a:t>BZX</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更新</a:t>
                </a:r>
                <a:r>
                  <a:rPr lang="en-US" altLang="zh-CN" sz="1200" kern="1200" dirty="0">
                    <a:solidFill>
                      <a:schemeClr val="tx1"/>
                    </a:solidFill>
                    <a:effectLst/>
                    <a:latin typeface="+mn-lt"/>
                    <a:ea typeface="+mn-ea"/>
                    <a:cs typeface="+mn-cs"/>
                  </a:rPr>
                  <a:t>BZX</a:t>
                </a:r>
                <a:r>
                  <a:rPr lang="zh-CN" altLang="en-US" sz="1200" kern="1200" dirty="0">
                    <a:solidFill>
                      <a:schemeClr val="tx1"/>
                    </a:solidFill>
                    <a:effectLst/>
                    <a:latin typeface="+mn-lt"/>
                    <a:ea typeface="+mn-ea"/>
                    <a:cs typeface="+mn-cs"/>
                  </a:rPr>
                  <a:t>后固定该值，通过等价约束</a:t>
                </a:r>
                <a:r>
                  <a:rPr lang="en-US" altLang="zh-CN" sz="1200" kern="1200" dirty="0">
                    <a:solidFill>
                      <a:schemeClr val="tx1"/>
                    </a:solidFill>
                    <a:effectLst/>
                    <a:latin typeface="+mn-lt"/>
                    <a:ea typeface="+mn-ea"/>
                    <a:cs typeface="+mn-cs"/>
                  </a:rPr>
                  <a:t>φ=()^(-1/2)</a:t>
                </a:r>
                <a:r>
                  <a:rPr lang="zh-CN" altLang="en-US" sz="1200" kern="1200" dirty="0">
                    <a:solidFill>
                      <a:schemeClr val="tx1"/>
                    </a:solidFill>
                    <a:effectLst/>
                    <a:latin typeface="+mn-lt"/>
                    <a:ea typeface="+mn-ea"/>
                    <a:cs typeface="+mn-cs"/>
                  </a:rPr>
                  <a:t>更新</a:t>
                </a:r>
                <a:r>
                  <a:rPr lang="en-US" altLang="zh-CN" sz="1200" kern="1200" dirty="0">
                    <a:solidFill>
                      <a:schemeClr val="tx1"/>
                    </a:solidFill>
                    <a:effectLst/>
                    <a:latin typeface="+mn-lt"/>
                    <a:ea typeface="+mn-ea"/>
                    <a:cs typeface="+mn-cs"/>
                  </a:rPr>
                  <a:t>φ</a:t>
                </a:r>
                <a:r>
                  <a:rPr lang="zh-CN" altLang="en-US" sz="1200" kern="1200" dirty="0">
                    <a:solidFill>
                      <a:schemeClr val="tx1"/>
                    </a:solidFill>
                    <a:effectLst/>
                    <a:latin typeface="+mn-lt"/>
                    <a:ea typeface="+mn-ea"/>
                    <a:cs typeface="+mn-cs"/>
                  </a:rPr>
                  <a:t>值。迭代更新直到收敛得到稳定值</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BZX</a:t>
                </a:r>
                <a:r>
                  <a:rPr lang="zh-CN" altLang="en-US" sz="1200" kern="1200" dirty="0">
                    <a:solidFill>
                      <a:schemeClr val="tx1"/>
                    </a:solidFill>
                    <a:effectLst/>
                    <a:latin typeface="+mn-lt"/>
                    <a:ea typeface="+mn-ea"/>
                    <a:cs typeface="+mn-cs"/>
                  </a:rPr>
                  <a:t>可能是不对称的，并且包含负值，所以通过两者平均值得到</a:t>
                </a:r>
                <a:r>
                  <a:rPr lang="en-US" altLang="zh-CN" sz="1200" kern="1200" dirty="0">
                    <a:solidFill>
                      <a:schemeClr val="tx1"/>
                    </a:solidFill>
                    <a:effectLst/>
                    <a:latin typeface="+mn-lt"/>
                    <a:ea typeface="+mn-ea"/>
                    <a:cs typeface="+mn-cs"/>
                  </a:rPr>
                  <a:t>AZX</a:t>
                </a:r>
                <a:r>
                  <a:rPr lang="zh-CN" altLang="en-US" sz="1200" kern="1200" dirty="0">
                    <a:solidFill>
                      <a:schemeClr val="tx1"/>
                    </a:solidFill>
                    <a:effectLst/>
                    <a:latin typeface="+mn-lt"/>
                    <a:ea typeface="+mn-ea"/>
                    <a:cs typeface="+mn-cs"/>
                  </a:rPr>
                  <a:t>来构造属性图，</a:t>
                </a:r>
                <a:r>
                  <a:rPr lang="en-US" altLang="zh-CN" sz="1200" kern="1200" dirty="0">
                    <a:solidFill>
                      <a:schemeClr val="tx1"/>
                    </a:solidFill>
                    <a:effectLst/>
                    <a:latin typeface="+mn-lt"/>
                    <a:ea typeface="+mn-ea"/>
                    <a:cs typeface="+mn-cs"/>
                  </a:rPr>
                  <a:t>(AZX)</a:t>
                </a:r>
                <a:r>
                  <a:rPr lang="en-US" altLang="zh-CN" sz="1200" kern="1200" dirty="0" err="1">
                    <a:solidFill>
                      <a:schemeClr val="tx1"/>
                    </a:solidFill>
                    <a:effectLst/>
                    <a:latin typeface="+mn-lt"/>
                    <a:ea typeface="+mn-ea"/>
                    <a:cs typeface="+mn-cs"/>
                  </a:rPr>
                  <a:t>ij</a:t>
                </a:r>
                <a:r>
                  <a:rPr lang="zh-CN" altLang="en-US" sz="1200" kern="1200" dirty="0">
                    <a:solidFill>
                      <a:schemeClr val="tx1"/>
                    </a:solidFill>
                    <a:effectLst/>
                    <a:latin typeface="+mn-lt"/>
                    <a:ea typeface="+mn-ea"/>
                    <a:cs typeface="+mn-cs"/>
                  </a:rPr>
                  <a:t>表示第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个属性和第</a:t>
                </a:r>
                <a:r>
                  <a:rPr lang="en-US" altLang="zh-CN" sz="1200" kern="1200" dirty="0">
                    <a:solidFill>
                      <a:schemeClr val="tx1"/>
                    </a:solidFill>
                    <a:effectLst/>
                    <a:latin typeface="+mn-lt"/>
                    <a:ea typeface="+mn-ea"/>
                    <a:cs typeface="+mn-cs"/>
                  </a:rPr>
                  <a:t>j</a:t>
                </a:r>
                <a:r>
                  <a:rPr lang="zh-CN" altLang="en-US" sz="1200" kern="1200" dirty="0">
                    <a:solidFill>
                      <a:schemeClr val="tx1"/>
                    </a:solidFill>
                    <a:effectLst/>
                    <a:latin typeface="+mn-lt"/>
                    <a:ea typeface="+mn-ea"/>
                    <a:cs typeface="+mn-cs"/>
                  </a:rPr>
                  <a:t>个属性的属性相似度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AZX</a:t>
                </a:r>
                <a:r>
                  <a:rPr lang="zh-CN" altLang="en-US" sz="1200" kern="1200" dirty="0">
                    <a:solidFill>
                      <a:schemeClr val="tx1"/>
                    </a:solidFill>
                    <a:effectLst/>
                    <a:latin typeface="+mn-lt"/>
                    <a:ea typeface="+mn-ea"/>
                    <a:cs typeface="+mn-cs"/>
                  </a:rPr>
                  <a:t>可被视为图邻接矩阵，其中每个节点表示相应的属性。因此，建立属性图来表示这些属性之间的拓扑结构。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AZX</a:t>
                </a:r>
                <a:r>
                  <a:rPr lang="zh-CN" altLang="en-US" sz="1200" kern="1200" dirty="0">
                    <a:solidFill>
                      <a:schemeClr val="tx1"/>
                    </a:solidFill>
                    <a:effectLst/>
                    <a:latin typeface="+mn-lt"/>
                    <a:ea typeface="+mn-ea"/>
                    <a:cs typeface="+mn-cs"/>
                  </a:rPr>
                  <a:t>得到属性图，可以跨域匹配源域和目标域属性图</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首先计算相应的拉普拉斯矩阵，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图可以解释为多元正态分布，多元正态分布的平均值为零，协方差为逆拉普拉斯矩阵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图的特征被表示为</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LZS+ LZT+</a:t>
                </a:r>
                <a:r>
                  <a:rPr lang="zh-CN" altLang="en-US" sz="1200" kern="1200" dirty="0">
                    <a:solidFill>
                      <a:schemeClr val="tx1"/>
                    </a:solidFill>
                    <a:effectLst/>
                    <a:latin typeface="+mn-lt"/>
                    <a:ea typeface="+mn-ea"/>
                    <a:cs typeface="+mn-cs"/>
                  </a:rPr>
                  <a:t>即为逆拉普拉斯矩阵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因此，可以根据该公式计算属性图距离并减少差异，采用</a:t>
                </a:r>
                <a:r>
                  <a:rPr lang="en-US" altLang="zh-CN" sz="1200" kern="1200" dirty="0">
                    <a:solidFill>
                      <a:schemeClr val="tx1"/>
                    </a:solidFill>
                    <a:effectLst/>
                    <a:latin typeface="+mn-lt"/>
                    <a:ea typeface="+mn-ea"/>
                    <a:cs typeface="+mn-cs"/>
                  </a:rPr>
                  <a:t>Wasserstein</a:t>
                </a:r>
                <a:r>
                  <a:rPr lang="zh-CN" altLang="en-US" sz="1200" kern="1200" dirty="0">
                    <a:solidFill>
                      <a:schemeClr val="tx1"/>
                    </a:solidFill>
                    <a:effectLst/>
                    <a:latin typeface="+mn-lt"/>
                    <a:ea typeface="+mn-ea"/>
                    <a:cs typeface="+mn-cs"/>
                  </a:rPr>
                  <a:t>距离来测量不同高斯分布之间的距离</a:t>
                </a:r>
                <a:r>
                  <a:rPr lang="en-US" altLang="zh-CN" sz="1200" kern="1200" dirty="0" err="1">
                    <a:solidFill>
                      <a:schemeClr val="tx1"/>
                    </a:solidFill>
                    <a:effectLst/>
                    <a:latin typeface="+mn-lt"/>
                    <a:ea typeface="+mn-ea"/>
                    <a:cs typeface="+mn-cs"/>
                  </a:rPr>
                  <a:t>dW</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Wasserstein </a:t>
                </a:r>
                <a:r>
                  <a:rPr lang="zh-CN" altLang="en-US" sz="1200" kern="1200" dirty="0">
                    <a:solidFill>
                      <a:schemeClr val="tx1"/>
                    </a:solidFill>
                    <a:effectLst/>
                    <a:latin typeface="+mn-lt"/>
                    <a:ea typeface="+mn-ea"/>
                    <a:cs typeface="+mn-cs"/>
                  </a:rPr>
                  <a:t>距离比传统的 </a:t>
                </a:r>
                <a:r>
                  <a:rPr lang="en-US" altLang="zh-CN" sz="1200" kern="1200" dirty="0" err="1">
                    <a:solidFill>
                      <a:schemeClr val="tx1"/>
                    </a:solidFill>
                    <a:effectLst/>
                    <a:latin typeface="+mn-lt"/>
                    <a:ea typeface="+mn-ea"/>
                    <a:cs typeface="+mn-cs"/>
                  </a:rPr>
                  <a:t>Frobenius</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范数距离更敏感，可以检测到更细微的修改。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属性图距离对齐损失</a:t>
                </a:r>
                <a:r>
                  <a:rPr lang="en-US" altLang="zh-CN" sz="1200" kern="1200" dirty="0">
                    <a:solidFill>
                      <a:schemeClr val="tx1"/>
                    </a:solidFill>
                    <a:effectLst/>
                    <a:latin typeface="+mn-lt"/>
                    <a:ea typeface="+mn-ea"/>
                    <a:cs typeface="+mn-cs"/>
                  </a:rPr>
                  <a:t>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通过垂直属性分布对齐，只对齐跨域的边缘分布；水平属性对齐只对齐属性关系，不能减少分布差异，所以两者缺一不可。</a:t>
                </a: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包括许多方面，比如价格、质量等。</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集合有</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个元素，在这里，用户和物品使用的集合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相同。</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这一层使用嵌入层的输出</a:t>
                </a:r>
                <a:r>
                  <a:rPr lang="en-US" altLang="zh-CN" sz="1200" kern="1200" dirty="0">
                    <a:solidFill>
                      <a:schemeClr val="tx1"/>
                    </a:solidFill>
                    <a:effectLst/>
                    <a:latin typeface="+mn-lt"/>
                    <a:ea typeface="+mn-ea"/>
                    <a:cs typeface="+mn-cs"/>
                  </a:rPr>
                  <a:t>Mu Mi</a:t>
                </a:r>
                <a:r>
                  <a:rPr lang="zh-CN" altLang="en-US" sz="1200" kern="1200" dirty="0">
                    <a:solidFill>
                      <a:schemeClr val="tx1"/>
                    </a:solidFill>
                    <a:effectLst/>
                    <a:latin typeface="+mn-lt"/>
                    <a:ea typeface="+mn-ea"/>
                    <a:cs typeface="+mn-cs"/>
                  </a:rPr>
                  <a:t>分别得到方面级别的用户表达</a:t>
                </a:r>
                <a:r>
                  <a:rPr lang="en-US" altLang="zh-CN" sz="1200" kern="1200" dirty="0">
                    <a:solidFill>
                      <a:schemeClr val="tx1"/>
                    </a:solidFill>
                    <a:effectLst/>
                    <a:latin typeface="+mn-lt"/>
                    <a:ea typeface="+mn-ea"/>
                    <a:cs typeface="+mn-cs"/>
                  </a:rPr>
                  <a:t>Pu={</a:t>
                </a:r>
                <a:r>
                  <a:rPr lang="en-US" altLang="zh-CN" sz="1200" kern="1200" dirty="0" err="1">
                    <a:solidFill>
                      <a:schemeClr val="tx1"/>
                    </a:solidFill>
                    <a:effectLst/>
                    <a:latin typeface="+mn-lt"/>
                    <a:ea typeface="+mn-ea"/>
                    <a:cs typeface="+mn-cs"/>
                  </a:rPr>
                  <a:t>pua|a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 Qi={</a:t>
                </a:r>
                <a:r>
                  <a:rPr lang="en-US" altLang="zh-CN" sz="1200" kern="1200" dirty="0" err="1">
                    <a:solidFill>
                      <a:schemeClr val="tx1"/>
                    </a:solidFill>
                    <a:effectLst/>
                    <a:latin typeface="+mn-lt"/>
                    <a:ea typeface="+mn-ea"/>
                    <a:cs typeface="+mn-cs"/>
                  </a:rPr>
                  <a:t>qia</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回想一下嵌入层的输入</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包括用户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过去所有交互过的物品的评论，这些评论里包含着方面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的观点，物品文本</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也描述了物品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相对于</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的属性。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在这一层中需要学习方面集合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包括哪些，和方面级别表示（也就是类似“喜欢”“一般”“不喜欢”的表示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由于词汇表</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中的所有单词在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方面共享相同的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维向量，所以在这层使用一个方面特定的单词投影矩阵</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ℝ^(d×</a:t>
                </a:r>
                <a:r>
                  <a:rPr lang="en-US" altLang="zh-CN" sz="1200" b="0" i="0">
                    <a:solidFill>
                      <a:schemeClr val="bg2">
                        <a:lumMod val="50000"/>
                      </a:schemeClr>
                    </a:solidFill>
                    <a:latin typeface="Cambria Math" panose="02040503050406030204" pitchFamily="18" charset="0"/>
                  </a:rPr>
                  <a:t>ℎ_1 )</a:t>
                </a:r>
                <a:r>
                  <a:rPr lang="zh-CN" altLang="en-US" sz="1200" b="0" i="0">
                    <a:solidFill>
                      <a:schemeClr val="bg2">
                        <a:lumMod val="50000"/>
                      </a:schemeClr>
                    </a:solidFill>
                    <a:latin typeface="Cambria Math" panose="02040503050406030204" pitchFamily="18" charset="0"/>
                  </a:rPr>
                  <a:t> 以</a:t>
                </a:r>
                <a:r>
                  <a:rPr lang="zh-CN" altLang="en-US" sz="1200" dirty="0"/>
                  <a:t>允许单词相对于目标方面</a:t>
                </a:r>
                <a:r>
                  <a:rPr lang="en-US" altLang="zh-CN" sz="1200" dirty="0"/>
                  <a:t>a </a:t>
                </a:r>
                <a:r>
                  <a:rPr lang="zh-CN" altLang="en-US" sz="1200" dirty="0"/>
                  <a:t>有不同的表示。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Mu[</a:t>
                </a:r>
                <a:r>
                  <a:rPr lang="en-US" altLang="zh-CN" sz="1200" dirty="0" err="1"/>
                  <a:t>i</a:t>
                </a:r>
                <a:r>
                  <a:rPr lang="en-US" altLang="zh-CN" sz="1200" dirty="0"/>
                  <a:t>]</a:t>
                </a:r>
                <a:r>
                  <a:rPr lang="zh-CN" altLang="en-US" sz="1200" dirty="0"/>
                  <a:t>是</a:t>
                </a:r>
                <a:r>
                  <a:rPr lang="en-US" altLang="zh-CN" sz="1200" dirty="0"/>
                  <a:t>Mu</a:t>
                </a:r>
                <a:r>
                  <a:rPr lang="zh-CN" altLang="en-US" sz="1200" dirty="0"/>
                  <a:t>中第</a:t>
                </a:r>
                <a:r>
                  <a:rPr lang="en-US" altLang="zh-CN" sz="1200" dirty="0" err="1"/>
                  <a:t>i</a:t>
                </a:r>
                <a:r>
                  <a:rPr lang="zh-CN" altLang="en-US" sz="1200" dirty="0"/>
                  <a:t>个单词的</a:t>
                </a:r>
                <a:r>
                  <a:rPr lang="en-US" altLang="zh-CN" sz="1200" dirty="0"/>
                  <a:t>embedding</a:t>
                </a:r>
                <a:r>
                  <a:rPr lang="zh-CN" altLang="en-US" sz="1200" dirty="0"/>
                  <a:t>，是一个</a:t>
                </a:r>
                <a:r>
                  <a:rPr lang="en-US" altLang="zh-CN" sz="1200" dirty="0"/>
                  <a:t>d</a:t>
                </a:r>
                <a:r>
                  <a:rPr lang="zh-CN" altLang="en-US" sz="1200" dirty="0"/>
                  <a:t>维向量，</a:t>
                </a:r>
                <a:r>
                  <a:rPr lang="en-US" altLang="zh-CN" sz="1200" dirty="0" err="1"/>
                  <a:t>Mua</a:t>
                </a:r>
                <a:r>
                  <a:rPr lang="en-US" altLang="zh-CN" sz="1200" dirty="0"/>
                  <a:t>[</a:t>
                </a:r>
                <a:r>
                  <a:rPr lang="en-US" altLang="zh-CN" sz="1200" dirty="0" err="1"/>
                  <a:t>i</a:t>
                </a:r>
                <a:r>
                  <a:rPr lang="en-US" altLang="zh-CN" sz="1200" dirty="0"/>
                  <a:t>]</a:t>
                </a:r>
                <a:r>
                  <a:rPr lang="zh-CN" altLang="en-US" sz="1200" dirty="0"/>
                  <a:t>为用户</a:t>
                </a:r>
                <a:r>
                  <a:rPr lang="en-US" altLang="zh-CN" sz="1200" dirty="0"/>
                  <a:t>u</a:t>
                </a:r>
                <a:r>
                  <a:rPr lang="zh-CN" altLang="en-US" sz="1200" dirty="0"/>
                  <a:t>文档矩阵</a:t>
                </a:r>
                <a:r>
                  <a:rPr lang="en-US" altLang="zh-CN" sz="1200" dirty="0"/>
                  <a:t>Mu</a:t>
                </a:r>
                <a:r>
                  <a:rPr lang="zh-CN" altLang="en-US" sz="1200" dirty="0"/>
                  <a:t>中第</a:t>
                </a:r>
                <a:r>
                  <a:rPr lang="en-US" altLang="zh-CN" sz="1200" dirty="0" err="1"/>
                  <a:t>i</a:t>
                </a:r>
                <a:r>
                  <a:rPr lang="zh-CN" altLang="en-US" sz="1200" dirty="0"/>
                  <a:t>个单词在方面</a:t>
                </a:r>
                <a:r>
                  <a:rPr lang="en-US" altLang="zh-CN" sz="1200" dirty="0"/>
                  <a:t>a</a:t>
                </a:r>
                <a:r>
                  <a:rPr lang="zh-CN" altLang="en-US" sz="1200" dirty="0"/>
                  <a:t>下的表示。一篇文档也就是评论合集一共有</a:t>
                </a:r>
                <a:r>
                  <a:rPr lang="en-US" altLang="zh-CN" sz="1200" dirty="0"/>
                  <a:t>n</a:t>
                </a:r>
                <a:r>
                  <a:rPr lang="zh-CN" altLang="en-US" sz="1200" dirty="0"/>
                  <a:t>个单词，所以</a:t>
                </a:r>
                <a:r>
                  <a:rPr lang="en-US" altLang="zh-CN" sz="1200" dirty="0" err="1"/>
                  <a:t>Mua</a:t>
                </a:r>
                <a:r>
                  <a:rPr lang="zh-CN" altLang="en-US" sz="1200" dirty="0"/>
                  <a:t>∈</a:t>
                </a:r>
                <a:r>
                  <a:rPr lang="en-US" altLang="zh-CN" sz="1200" dirty="0"/>
                  <a:t>n*h1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Wa</a:t>
                </a:r>
                <a:r>
                  <a:rPr lang="zh-CN" altLang="en-US" sz="1200" dirty="0"/>
                  <a:t>是单词级别特殊方面映射矩阵（</a:t>
                </a:r>
                <a:r>
                  <a:rPr lang="en-US" altLang="zh-CN" sz="1200" dirty="0"/>
                  <a:t>aspect-specific word projection matrix</a:t>
                </a:r>
                <a:r>
                  <a:rPr lang="zh-CN" altLang="en-US" sz="1200" dirty="0"/>
                  <a:t>），表达在</a:t>
                </a:r>
                <a:r>
                  <a:rPr lang="en-US" altLang="zh-CN" sz="1200" dirty="0"/>
                  <a:t>a</a:t>
                </a:r>
                <a:r>
                  <a:rPr lang="zh-CN" altLang="en-US" sz="1200" dirty="0"/>
                  <a:t>方面时单词的含义。</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这一步与</a:t>
                </a:r>
                <a:r>
                  <a:rPr lang="zh-CN" altLang="en-US" sz="1200" b="1" dirty="0"/>
                  <a:t>直觉</a:t>
                </a:r>
                <a:r>
                  <a:rPr lang="en-US" altLang="zh-CN" sz="1200" b="1" dirty="0"/>
                  <a:t>2</a:t>
                </a:r>
                <a:r>
                  <a:rPr lang="zh-CN" altLang="en-US" sz="1200" dirty="0"/>
                  <a:t>相对应，同一词汇在不同方面的句子中含义不同。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如果考虑全部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个方面，总结果就是</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𝐾×𝑛</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ℎ_1 )</a:t>
                </a:r>
                <a:r>
                  <a:rPr lang="zh-CN" altLang="en-US" sz="1200" kern="1200" dirty="0">
                    <a:solidFill>
                      <a:schemeClr val="tx1"/>
                    </a:solidFill>
                    <a:effectLst/>
                    <a:latin typeface="+mn-lt"/>
                    <a:ea typeface="+mn-ea"/>
                    <a:cs typeface="+mn-cs"/>
                  </a:rPr>
                  <a:t>的矩阵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都有一个</a:t>
                </a:r>
                <a:r>
                  <a:rPr lang="en-US" altLang="zh-CN" sz="1200" kern="1200" dirty="0">
                    <a:solidFill>
                      <a:schemeClr val="tx1"/>
                    </a:solidFill>
                    <a:effectLst/>
                    <a:latin typeface="+mn-lt"/>
                    <a:ea typeface="+mn-ea"/>
                    <a:cs typeface="+mn-cs"/>
                  </a:rPr>
                  <a:t>embedding </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1×𝑐(</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a:t>
                </a:r>
                <a:r>
                  <a:rPr lang="zh-CN" altLang="en-US"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是一个超参数，</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为窗口大小，对应</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，如果 这是方面相关的词汇，需要看其局部上下文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得到对于用户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评论在方面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的空间中第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的重要性。括号里分号表示串联。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为该层学习得到的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va</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内积，使用</a:t>
                </a:r>
                <a:r>
                  <a:rPr lang="en-US" altLang="zh-CN" sz="1200" kern="1200" dirty="0" err="1">
                    <a:solidFill>
                      <a:schemeClr val="tx1"/>
                    </a:solidFill>
                    <a:effectLst/>
                    <a:latin typeface="+mn-lt"/>
                    <a:ea typeface="+mn-ea"/>
                    <a:cs typeface="+mn-cs"/>
                  </a:rPr>
                  <a:t>softmax</a:t>
                </a:r>
                <a:r>
                  <a:rPr lang="zh-CN" altLang="en-US" sz="1200" kern="1200" dirty="0">
                    <a:solidFill>
                      <a:schemeClr val="tx1"/>
                    </a:solidFill>
                    <a:effectLst/>
                    <a:latin typeface="+mn-lt"/>
                    <a:ea typeface="+mn-ea"/>
                    <a:cs typeface="+mn-cs"/>
                  </a:rPr>
                  <a:t>计算注意力</a:t>
                </a:r>
                <a:r>
                  <a:rPr lang="en-US" altLang="zh-CN" sz="1200" kern="1200" dirty="0">
                    <a:solidFill>
                      <a:schemeClr val="tx1"/>
                    </a:solidFill>
                    <a:effectLst/>
                    <a:latin typeface="+mn-lt"/>
                    <a:ea typeface="+mn-ea"/>
                    <a:cs typeface="+mn-cs"/>
                  </a:rPr>
                  <a:t>attn</a:t>
                </a:r>
                <a:r>
                  <a:rPr lang="zh-CN" altLang="en-US" sz="1200" kern="1200" dirty="0">
                    <a:solidFill>
                      <a:schemeClr val="tx1"/>
                    </a:solidFill>
                    <a:effectLst/>
                    <a:latin typeface="+mn-lt"/>
                    <a:ea typeface="+mn-ea"/>
                    <a:cs typeface="+mn-cs"/>
                  </a:rPr>
                  <a:t>，得到了第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个单词在方面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上有多重要。就类似于</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作为卷积核在文档</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上滑动求特征。本质上文档中第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个词的重要性取决于单词本身及其周围的单词（这一点对应着</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最后考虑到文章中每个单词的重要性（对应于</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），可以加权求和，得到用户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的表达</a:t>
                </a:r>
                <a:r>
                  <a:rPr lang="en-US" altLang="zh-CN" sz="1200" kern="1200" dirty="0" err="1">
                    <a:solidFill>
                      <a:schemeClr val="tx1"/>
                    </a:solidFill>
                    <a:effectLst/>
                    <a:latin typeface="+mn-lt"/>
                    <a:ea typeface="+mn-ea"/>
                    <a:cs typeface="+mn-cs"/>
                  </a:rPr>
                  <a:t>pua</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对于物品的</a:t>
                </a:r>
                <a:r>
                  <a:rPr lang="en-US" altLang="zh-CN" sz="1200" kern="1200" dirty="0" err="1">
                    <a:solidFill>
                      <a:schemeClr val="tx1"/>
                    </a:solidFill>
                    <a:effectLst/>
                    <a:latin typeface="+mn-lt"/>
                    <a:ea typeface="+mn-ea"/>
                    <a:cs typeface="+mn-cs"/>
                  </a:rPr>
                  <a:t>qia</a:t>
                </a:r>
                <a:r>
                  <a:rPr lang="zh-CN" altLang="en-US" sz="1200" kern="1200" dirty="0">
                    <a:solidFill>
                      <a:schemeClr val="tx1"/>
                    </a:solidFill>
                    <a:effectLst/>
                    <a:latin typeface="+mn-lt"/>
                    <a:ea typeface="+mn-ea"/>
                    <a:cs typeface="+mn-cs"/>
                  </a:rPr>
                  <a:t>同理可得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本层需要学习的参数</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均由浅蓝色底色标出，对于每个方面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均学习得到两个参数，故总共学习得到</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va</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3939169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CFAA-Base</a:t>
            </a:r>
            <a:r>
              <a:rPr lang="zh-CN" altLang="en-US" sz="1200" kern="1200" dirty="0">
                <a:solidFill>
                  <a:schemeClr val="tx1"/>
                </a:solidFill>
                <a:effectLst/>
                <a:latin typeface="+mn-lt"/>
                <a:ea typeface="+mn-ea"/>
                <a:cs typeface="+mn-cs"/>
              </a:rPr>
              <a:t>优于之前基于评论的推荐模型，表明联合</a:t>
            </a:r>
            <a:r>
              <a:rPr lang="en-US" altLang="zh-CN" sz="1200" kern="1200" dirty="0">
                <a:solidFill>
                  <a:schemeClr val="tx1"/>
                </a:solidFill>
                <a:effectLst/>
                <a:latin typeface="+mn-lt"/>
                <a:ea typeface="+mn-ea"/>
                <a:cs typeface="+mn-cs"/>
              </a:rPr>
              <a:t>ID one-hot</a:t>
            </a:r>
            <a:r>
              <a:rPr lang="zh-CN" altLang="en-US" sz="1200" kern="1200" dirty="0">
                <a:solidFill>
                  <a:schemeClr val="tx1"/>
                </a:solidFill>
                <a:effectLst/>
                <a:latin typeface="+mn-lt"/>
                <a:ea typeface="+mn-ea"/>
                <a:cs typeface="+mn-cs"/>
              </a:rPr>
              <a:t>向量和历史评分的</a:t>
            </a:r>
            <a:r>
              <a:rPr lang="en-US" altLang="zh-CN" sz="1200" kern="1200" dirty="0">
                <a:solidFill>
                  <a:schemeClr val="tx1"/>
                </a:solidFill>
                <a:effectLst/>
                <a:latin typeface="+mn-lt"/>
                <a:ea typeface="+mn-ea"/>
                <a:cs typeface="+mn-cs"/>
              </a:rPr>
              <a:t>multi-hot</a:t>
            </a:r>
            <a:r>
              <a:rPr lang="zh-CN" altLang="en-US" sz="1200" kern="1200" dirty="0">
                <a:solidFill>
                  <a:schemeClr val="tx1"/>
                </a:solidFill>
                <a:effectLst/>
                <a:latin typeface="+mn-lt"/>
                <a:ea typeface="+mn-ea"/>
                <a:cs typeface="+mn-cs"/>
              </a:rPr>
              <a:t>向量学习得到的嵌入可以有效地提高模型性能</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虽然</a:t>
            </a:r>
            <a:r>
              <a:rPr lang="en-US" altLang="zh-CN" sz="1200" kern="1200" dirty="0">
                <a:solidFill>
                  <a:schemeClr val="tx1"/>
                </a:solidFill>
                <a:effectLst/>
                <a:latin typeface="+mn-lt"/>
                <a:ea typeface="+mn-ea"/>
                <a:cs typeface="+mn-cs"/>
              </a:rPr>
              <a:t>ESAM</a:t>
            </a:r>
            <a:r>
              <a:rPr lang="zh-CN" altLang="en-US" sz="1200" kern="1200" dirty="0">
                <a:solidFill>
                  <a:schemeClr val="tx1"/>
                </a:solidFill>
                <a:effectLst/>
                <a:latin typeface="+mn-lt"/>
                <a:ea typeface="+mn-ea"/>
                <a:cs typeface="+mn-cs"/>
              </a:rPr>
              <a:t>由于其属性相关性的一致性而获得了比</a:t>
            </a:r>
            <a:r>
              <a:rPr lang="en-US" altLang="zh-CN" sz="1200" kern="1200" dirty="0">
                <a:solidFill>
                  <a:schemeClr val="tx1"/>
                </a:solidFill>
                <a:effectLst/>
                <a:latin typeface="+mn-lt"/>
                <a:ea typeface="+mn-ea"/>
                <a:cs typeface="+mn-cs"/>
              </a:rPr>
              <a:t>CFAA-Base</a:t>
            </a:r>
            <a:r>
              <a:rPr lang="zh-CN" altLang="en-US" sz="1200" kern="1200" dirty="0">
                <a:solidFill>
                  <a:schemeClr val="tx1"/>
                </a:solidFill>
                <a:effectLst/>
                <a:latin typeface="+mn-lt"/>
                <a:ea typeface="+mn-ea"/>
                <a:cs typeface="+mn-cs"/>
              </a:rPr>
              <a:t>更好的性能，但它仍然无法捕获不同属性之间的非线性和复杂的拓扑结构。</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虽然带有梯度反向层的</a:t>
            </a:r>
            <a:r>
              <a:rPr lang="en-US" altLang="zh-CN" sz="1200" kern="1200" dirty="0" err="1">
                <a:solidFill>
                  <a:schemeClr val="tx1"/>
                </a:solidFill>
                <a:effectLst/>
                <a:latin typeface="+mn-lt"/>
                <a:ea typeface="+mn-ea"/>
                <a:cs typeface="+mn-cs"/>
              </a:rPr>
              <a:t>DARec</a:t>
            </a:r>
            <a:r>
              <a:rPr lang="zh-CN" altLang="en-US" sz="1200" kern="1200" dirty="0">
                <a:solidFill>
                  <a:schemeClr val="tx1"/>
                </a:solidFill>
                <a:effectLst/>
                <a:latin typeface="+mn-lt"/>
                <a:ea typeface="+mn-ea"/>
                <a:cs typeface="+mn-cs"/>
              </a:rPr>
              <a:t>可以获得良好的性能，但不稳定的对抗训练可能会阻碍模型获得更准确的结果，因此，它最终会导致跨域的粗略匹配。同时，虽然</a:t>
            </a:r>
            <a:r>
              <a:rPr lang="en-US" altLang="zh-CN" sz="1200" kern="1200" dirty="0" err="1">
                <a:solidFill>
                  <a:schemeClr val="tx1"/>
                </a:solidFill>
                <a:effectLst/>
                <a:latin typeface="+mn-lt"/>
                <a:ea typeface="+mn-ea"/>
                <a:cs typeface="+mn-cs"/>
              </a:rPr>
              <a:t>DARec</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TDAR</a:t>
            </a:r>
            <a:r>
              <a:rPr lang="zh-CN" altLang="en-US" sz="1200" kern="1200" dirty="0">
                <a:solidFill>
                  <a:schemeClr val="tx1"/>
                </a:solidFill>
                <a:effectLst/>
                <a:latin typeface="+mn-lt"/>
                <a:ea typeface="+mn-ea"/>
                <a:cs typeface="+mn-cs"/>
              </a:rPr>
              <a:t>都使用对抗性训练，但配备了更具表现力的用户和项目嵌入的</a:t>
            </a:r>
            <a:r>
              <a:rPr lang="en-US" altLang="zh-CN" sz="1200" kern="1200" dirty="0" err="1">
                <a:solidFill>
                  <a:schemeClr val="tx1"/>
                </a:solidFill>
                <a:effectLst/>
                <a:latin typeface="+mn-lt"/>
                <a:ea typeface="+mn-ea"/>
                <a:cs typeface="+mn-cs"/>
              </a:rPr>
              <a:t>DARec</a:t>
            </a:r>
            <a:r>
              <a:rPr lang="zh-CN" altLang="en-US" sz="1200" kern="1200" dirty="0">
                <a:solidFill>
                  <a:schemeClr val="tx1"/>
                </a:solidFill>
                <a:effectLst/>
                <a:latin typeface="+mn-lt"/>
                <a:ea typeface="+mn-ea"/>
                <a:cs typeface="+mn-cs"/>
              </a:rPr>
              <a:t>可以获得更好的结果。</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CFAA</a:t>
            </a:r>
            <a:r>
              <a:rPr lang="zh-CN" altLang="en-US" sz="1200" kern="1200" dirty="0">
                <a:solidFill>
                  <a:schemeClr val="tx1"/>
                </a:solidFill>
                <a:effectLst/>
                <a:latin typeface="+mn-lt"/>
                <a:ea typeface="+mn-ea"/>
                <a:cs typeface="+mn-cs"/>
              </a:rPr>
              <a:t>始终实现最佳性能，嵌入属性分布和相关性对齐的属性对齐模块可以显著提高预测精度 </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1190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endParaRPr lang="zh-CN" altLang="en-US"/>
          </a:p>
        </p:txBody>
      </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3"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381299"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2"/>
          <p:cNvSpPr>
            <a:spLocks noGrp="1"/>
          </p:cNvSpPr>
          <p:nvPr>
            <p:ph type="pic" sz="quarter" idx="21"/>
          </p:nvPr>
        </p:nvSpPr>
        <p:spPr>
          <a:xfrm>
            <a:off x="3254722" y="2811952"/>
            <a:ext cx="2634552" cy="1437023"/>
          </a:xfrm>
        </p:spPr>
        <p:txBody>
          <a:bodyPr>
            <a:normAutofit/>
          </a:bodyPr>
          <a:lstStyle>
            <a:lvl1pPr marL="0" indent="0" algn="ctr">
              <a:buFontTx/>
              <a:buNone/>
              <a:defRPr sz="1400"/>
            </a:lvl1pPr>
          </a:lstStyle>
          <a:p>
            <a:endParaRPr lang="zh-CN" altLang="en-US"/>
          </a:p>
        </p:txBody>
      </p:sp>
      <p:sp>
        <p:nvSpPr>
          <p:cNvPr id="41" name="矩形 40"/>
          <p:cNvSpPr/>
          <p:nvPr userDrawn="1"/>
        </p:nvSpPr>
        <p:spPr>
          <a:xfrm>
            <a:off x="3254723" y="1246906"/>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endParaRPr lang="zh-CN" altLang="en-US"/>
          </a:p>
        </p:txBody>
      </p:sp>
      <p:sp>
        <p:nvSpPr>
          <p:cNvPr id="46" name="矩形 45"/>
          <p:cNvSpPr/>
          <p:nvPr userDrawn="1"/>
        </p:nvSpPr>
        <p:spPr>
          <a:xfrm>
            <a:off x="6128144"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图片占位符 2"/>
          <p:cNvSpPr>
            <a:spLocks noGrp="1"/>
          </p:cNvSpPr>
          <p:nvPr>
            <p:ph type="pic" sz="quarter" idx="20"/>
          </p:nvPr>
        </p:nvSpPr>
        <p:spPr>
          <a:xfrm>
            <a:off x="323664" y="1380329"/>
            <a:ext cx="2749826" cy="1503332"/>
          </a:xfrm>
        </p:spPr>
        <p:txBody>
          <a:bodyPr>
            <a:normAutofit/>
          </a:bodyPr>
          <a:lstStyle>
            <a:lvl1pPr marL="0" indent="0" algn="ctr">
              <a:buFontTx/>
              <a:buNone/>
              <a:defRPr sz="1400"/>
            </a:lvl1pPr>
          </a:lstStyle>
          <a:p>
            <a:endParaRPr lang="zh-CN" altLang="en-US"/>
          </a:p>
        </p:txBody>
      </p:sp>
      <p:sp>
        <p:nvSpPr>
          <p:cNvPr id="35" name="图片占位符 2"/>
          <p:cNvSpPr>
            <a:spLocks noGrp="1"/>
          </p:cNvSpPr>
          <p:nvPr>
            <p:ph type="pic" sz="quarter" idx="21"/>
          </p:nvPr>
        </p:nvSpPr>
        <p:spPr>
          <a:xfrm>
            <a:off x="3197087" y="1380328"/>
            <a:ext cx="2749826" cy="1503332"/>
          </a:xfrm>
        </p:spPr>
        <p:txBody>
          <a:bodyPr>
            <a:normAutofit/>
          </a:bodyPr>
          <a:lstStyle>
            <a:lvl1pPr marL="0" indent="0" algn="ctr">
              <a:buFontTx/>
              <a:buNone/>
              <a:defRPr sz="1400"/>
            </a:lvl1pPr>
          </a:lstStyle>
          <a:p>
            <a:endParaRPr lang="zh-CN" altLang="en-US"/>
          </a:p>
        </p:txBody>
      </p:sp>
      <p:sp>
        <p:nvSpPr>
          <p:cNvPr id="45" name="图片占位符 2"/>
          <p:cNvSpPr>
            <a:spLocks noGrp="1"/>
          </p:cNvSpPr>
          <p:nvPr>
            <p:ph type="pic" sz="quarter" idx="22"/>
          </p:nvPr>
        </p:nvSpPr>
        <p:spPr>
          <a:xfrm>
            <a:off x="6070509" y="1380329"/>
            <a:ext cx="2749826" cy="1503332"/>
          </a:xfrm>
        </p:spPr>
        <p:txBody>
          <a:bodyPr>
            <a:normAutofit/>
          </a:bodyPr>
          <a:lstStyle>
            <a:lvl1pPr marL="0" indent="0" algn="ctr">
              <a:buFontTx/>
              <a:buNone/>
              <a:defRPr sz="1400"/>
            </a:lvl1pPr>
          </a:lstStyle>
          <a:p>
            <a:endParaRPr lang="zh-CN" altLang="en-US"/>
          </a:p>
        </p:txBody>
      </p:sp>
      <p:sp>
        <p:nvSpPr>
          <p:cNvPr id="3" name="矩形 2"/>
          <p:cNvSpPr/>
          <p:nvPr userDrawn="1"/>
        </p:nvSpPr>
        <p:spPr>
          <a:xfrm>
            <a:off x="3197087" y="3011507"/>
            <a:ext cx="5623248" cy="162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23663" y="3011507"/>
            <a:ext cx="2749826" cy="162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2022/4/21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2022/4/21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0.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pic29.photophoto.cn/20131031/0007019972140373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84" t="9054" r="21242" b="4929"/>
          <a:stretch>
            <a:fillRect/>
          </a:stretch>
        </p:blipFill>
        <p:spPr bwMode="auto">
          <a:xfrm>
            <a:off x="3761105" y="602035"/>
            <a:ext cx="1624330" cy="1245870"/>
          </a:xfrm>
          <a:prstGeom prst="ellipse">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a:off x="783012" y="2146253"/>
            <a:ext cx="7578037" cy="753220"/>
          </a:xfrm>
          <a:prstGeom prst="rect">
            <a:avLst/>
          </a:prstGeom>
        </p:spPr>
        <p:txBody>
          <a:bodyPr wrap="none">
            <a:spAutoFit/>
          </a:bodyPr>
          <a:lstStyle/>
          <a:p>
            <a:pPr algn="ctr">
              <a:lnSpc>
                <a:spcPct val="125000"/>
              </a:lnSpc>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Collaborative Filtering with Attribution Alignment for</a:t>
            </a:r>
          </a:p>
          <a:p>
            <a:pPr algn="ctr">
              <a:lnSpc>
                <a:spcPct val="125000"/>
              </a:lnSpc>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Review-based Non-overlapped Cross Domain Recommendation</a:t>
            </a:r>
            <a:endPar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a:xfrm>
            <a:off x="3627873" y="3789805"/>
            <a:ext cx="1888252" cy="338554"/>
          </a:xfrm>
          <a:prstGeom prst="rect">
            <a:avLst/>
          </a:prstGeom>
        </p:spPr>
        <p:txBody>
          <a:bodyPr wrap="square">
            <a:spAutoFit/>
          </a:bodyPr>
          <a:lstStyle/>
          <a:p>
            <a:pPr algn="ctr"/>
            <a:r>
              <a:rPr lang="zh-CN" altLang="en-US" sz="1600" b="1" dirty="0">
                <a:solidFill>
                  <a:schemeClr val="tx1">
                    <a:lumMod val="65000"/>
                    <a:lumOff val="35000"/>
                  </a:schemeClr>
                </a:solidFill>
              </a:rPr>
              <a:t>徐勖</a:t>
            </a:r>
            <a:endParaRPr lang="en-US" altLang="zh-CN" sz="1600" b="1" dirty="0">
              <a:solidFill>
                <a:schemeClr val="tx1">
                  <a:lumMod val="65000"/>
                  <a:lumOff val="35000"/>
                </a:schemeClr>
              </a:solidFill>
            </a:endParaRPr>
          </a:p>
        </p:txBody>
      </p:sp>
      <p:grpSp>
        <p:nvGrpSpPr>
          <p:cNvPr id="9" name="组合 8"/>
          <p:cNvGrpSpPr/>
          <p:nvPr/>
        </p:nvGrpSpPr>
        <p:grpSpPr>
          <a:xfrm>
            <a:off x="2222500" y="2005935"/>
            <a:ext cx="4699000" cy="1245870"/>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899E3C3A-496F-48F7-BE5C-CFA5CDA07344}"/>
              </a:ext>
            </a:extLst>
          </p:cNvPr>
          <p:cNvSpPr/>
          <p:nvPr/>
        </p:nvSpPr>
        <p:spPr>
          <a:xfrm>
            <a:off x="3627873" y="2931785"/>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WWW 2022</a:t>
            </a:r>
          </a:p>
        </p:txBody>
      </p:sp>
      <p:sp>
        <p:nvSpPr>
          <p:cNvPr id="10" name="矩形 9">
            <a:extLst>
              <a:ext uri="{FF2B5EF4-FFF2-40B4-BE49-F238E27FC236}">
                <a16:creationId xmlns:a16="http://schemas.microsoft.com/office/drawing/2014/main" id="{3E18ED9C-19A7-420A-9D91-978546CFC410}"/>
              </a:ext>
            </a:extLst>
          </p:cNvPr>
          <p:cNvSpPr/>
          <p:nvPr/>
        </p:nvSpPr>
        <p:spPr>
          <a:xfrm>
            <a:off x="3627873" y="4128359"/>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2022.4.21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4E5F3BE-5FB9-4142-BA93-25DEFD6D2197}"/>
              </a:ext>
            </a:extLst>
          </p:cNvPr>
          <p:cNvPicPr>
            <a:picLocks noChangeAspect="1"/>
          </p:cNvPicPr>
          <p:nvPr/>
        </p:nvPicPr>
        <p:blipFill>
          <a:blip r:embed="rId3"/>
          <a:stretch>
            <a:fillRect/>
          </a:stretch>
        </p:blipFill>
        <p:spPr>
          <a:xfrm>
            <a:off x="0" y="972549"/>
            <a:ext cx="9144000" cy="3607475"/>
          </a:xfrm>
          <a:prstGeom prst="rect">
            <a:avLst/>
          </a:prstGeom>
        </p:spPr>
      </p:pic>
    </p:spTree>
    <p:extLst>
      <p:ext uri="{BB962C8B-B14F-4D97-AF65-F5344CB8AC3E}">
        <p14:creationId xmlns:p14="http://schemas.microsoft.com/office/powerpoint/2010/main" val="399984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1963925"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Ablation Study</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666CDD6-CF65-4650-96E8-1303F390AFCE}"/>
              </a:ext>
            </a:extLst>
          </p:cNvPr>
          <p:cNvPicPr>
            <a:picLocks noChangeAspect="1"/>
          </p:cNvPicPr>
          <p:nvPr/>
        </p:nvPicPr>
        <p:blipFill>
          <a:blip r:embed="rId3"/>
          <a:stretch>
            <a:fillRect/>
          </a:stretch>
        </p:blipFill>
        <p:spPr>
          <a:xfrm>
            <a:off x="0" y="1227498"/>
            <a:ext cx="9144000" cy="1052208"/>
          </a:xfrm>
          <a:prstGeom prst="rect">
            <a:avLst/>
          </a:prstGeom>
        </p:spPr>
      </p:pic>
      <p:pic>
        <p:nvPicPr>
          <p:cNvPr id="6" name="图片 5">
            <a:extLst>
              <a:ext uri="{FF2B5EF4-FFF2-40B4-BE49-F238E27FC236}">
                <a16:creationId xmlns:a16="http://schemas.microsoft.com/office/drawing/2014/main" id="{0366C675-0B89-4AF2-90EC-1BFBD11E55E6}"/>
              </a:ext>
            </a:extLst>
          </p:cNvPr>
          <p:cNvPicPr>
            <a:picLocks noChangeAspect="1"/>
          </p:cNvPicPr>
          <p:nvPr/>
        </p:nvPicPr>
        <p:blipFill>
          <a:blip r:embed="rId4"/>
          <a:stretch>
            <a:fillRect/>
          </a:stretch>
        </p:blipFill>
        <p:spPr>
          <a:xfrm>
            <a:off x="0" y="2610001"/>
            <a:ext cx="9144000" cy="1054471"/>
          </a:xfrm>
          <a:prstGeom prst="rect">
            <a:avLst/>
          </a:prstGeom>
        </p:spPr>
      </p:pic>
    </p:spTree>
    <p:extLst>
      <p:ext uri="{BB962C8B-B14F-4D97-AF65-F5344CB8AC3E}">
        <p14:creationId xmlns:p14="http://schemas.microsoft.com/office/powerpoint/2010/main" val="492732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377252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Distribution Discrepancy Study</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2A25312C-1ED1-4886-8B7A-8D110E875708}"/>
              </a:ext>
            </a:extLst>
          </p:cNvPr>
          <p:cNvPicPr>
            <a:picLocks noChangeAspect="1"/>
          </p:cNvPicPr>
          <p:nvPr/>
        </p:nvPicPr>
        <p:blipFill>
          <a:blip r:embed="rId3"/>
          <a:stretch>
            <a:fillRect/>
          </a:stretch>
        </p:blipFill>
        <p:spPr>
          <a:xfrm>
            <a:off x="901850" y="739067"/>
            <a:ext cx="3139317" cy="369332"/>
          </a:xfrm>
          <a:prstGeom prst="rect">
            <a:avLst/>
          </a:prstGeom>
        </p:spPr>
      </p:pic>
      <p:pic>
        <p:nvPicPr>
          <p:cNvPr id="5" name="图片 4">
            <a:extLst>
              <a:ext uri="{FF2B5EF4-FFF2-40B4-BE49-F238E27FC236}">
                <a16:creationId xmlns:a16="http://schemas.microsoft.com/office/drawing/2014/main" id="{04041E0E-3CA8-48F6-96BD-E7D3CD2412DC}"/>
              </a:ext>
            </a:extLst>
          </p:cNvPr>
          <p:cNvPicPr>
            <a:picLocks noChangeAspect="1"/>
          </p:cNvPicPr>
          <p:nvPr/>
        </p:nvPicPr>
        <p:blipFill>
          <a:blip r:embed="rId4"/>
          <a:stretch>
            <a:fillRect/>
          </a:stretch>
        </p:blipFill>
        <p:spPr>
          <a:xfrm>
            <a:off x="1244702" y="1360220"/>
            <a:ext cx="6654595" cy="3278263"/>
          </a:xfrm>
          <a:prstGeom prst="rect">
            <a:avLst/>
          </a:prstGeom>
        </p:spPr>
      </p:pic>
    </p:spTree>
    <p:extLst>
      <p:ext uri="{BB962C8B-B14F-4D97-AF65-F5344CB8AC3E}">
        <p14:creationId xmlns:p14="http://schemas.microsoft.com/office/powerpoint/2010/main" val="161714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299046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Hyperparameter Studies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71390A52-6DF0-4AF7-924B-057D1E31B144}"/>
              </a:ext>
            </a:extLst>
          </p:cNvPr>
          <p:cNvPicPr>
            <a:picLocks noChangeAspect="1"/>
          </p:cNvPicPr>
          <p:nvPr/>
        </p:nvPicPr>
        <p:blipFill>
          <a:blip r:embed="rId3"/>
          <a:stretch>
            <a:fillRect/>
          </a:stretch>
        </p:blipFill>
        <p:spPr>
          <a:xfrm>
            <a:off x="0" y="921501"/>
            <a:ext cx="9144000" cy="3661442"/>
          </a:xfrm>
          <a:prstGeom prst="rect">
            <a:avLst/>
          </a:prstGeom>
        </p:spPr>
      </p:pic>
    </p:spTree>
    <p:extLst>
      <p:ext uri="{BB962C8B-B14F-4D97-AF65-F5344CB8AC3E}">
        <p14:creationId xmlns:p14="http://schemas.microsoft.com/office/powerpoint/2010/main" val="252677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916211" y="2508597"/>
            <a:ext cx="3262433" cy="1015663"/>
          </a:xfrm>
          <a:prstGeom prst="rect">
            <a:avLst/>
          </a:prstGeom>
        </p:spPr>
        <p:txBody>
          <a:bodyPr wrap="none">
            <a:spAutoFit/>
          </a:bodyPr>
          <a:lstStyle/>
          <a:p>
            <a:pPr algn="ctr">
              <a:defRPr/>
            </a:pPr>
            <a:r>
              <a:rPr lang="zh-CN" altLang="en-US" sz="6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谢谢大家</a:t>
            </a:r>
          </a:p>
        </p:txBody>
      </p:sp>
      <p:grpSp>
        <p:nvGrpSpPr>
          <p:cNvPr id="9" name="组合 8"/>
          <p:cNvGrpSpPr/>
          <p:nvPr/>
        </p:nvGrpSpPr>
        <p:grpSpPr>
          <a:xfrm>
            <a:off x="2222639" y="2464842"/>
            <a:ext cx="4698722" cy="1111158"/>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Picture 2" descr="http://pic29.photophoto.cn/20131031/0007019972140373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84" t="9054" r="21242" b="4929"/>
          <a:stretch>
            <a:fillRect/>
          </a:stretch>
        </p:blipFill>
        <p:spPr bwMode="auto">
          <a:xfrm>
            <a:off x="3761105" y="685165"/>
            <a:ext cx="1624330" cy="124587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21175" y="70052"/>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5" name="文本框 4">
            <a:extLst>
              <a:ext uri="{FF2B5EF4-FFF2-40B4-BE49-F238E27FC236}">
                <a16:creationId xmlns:a16="http://schemas.microsoft.com/office/drawing/2014/main" id="{7A3E2D56-31C0-4B1C-AD09-3D203C4F0305}"/>
              </a:ext>
            </a:extLst>
          </p:cNvPr>
          <p:cNvSpPr txBox="1"/>
          <p:nvPr/>
        </p:nvSpPr>
        <p:spPr>
          <a:xfrm>
            <a:off x="1548616" y="708719"/>
            <a:ext cx="6046767" cy="41929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solidFill>
                  <a:srgbClr val="304371"/>
                </a:solidFill>
                <a:latin typeface="+mj-ea"/>
                <a:ea typeface="+mj-ea"/>
              </a:rPr>
              <a:t>基于评论的非重叠跨域推荐</a:t>
            </a:r>
            <a:r>
              <a:rPr lang="en-US" altLang="zh-CN" sz="2000" b="1" dirty="0">
                <a:solidFill>
                  <a:srgbClr val="304371"/>
                </a:solidFill>
                <a:latin typeface="+mj-ea"/>
                <a:ea typeface="+mj-ea"/>
              </a:rPr>
              <a:t>RNCDR</a:t>
            </a:r>
          </a:p>
          <a:p>
            <a:pPr marL="685800" lvl="1" indent="-342900">
              <a:lnSpc>
                <a:spcPct val="150000"/>
              </a:lnSpc>
              <a:buFont typeface="微软雅黑" panose="020B0503020204020204" pitchFamily="34" charset="-122"/>
              <a:buChar char="￮"/>
            </a:pPr>
            <a:r>
              <a:rPr lang="zh-CN" altLang="en-US" sz="2000" dirty="0">
                <a:solidFill>
                  <a:schemeClr val="bg2">
                    <a:lumMod val="50000"/>
                  </a:schemeClr>
                </a:solidFill>
                <a:latin typeface="+mj-ea"/>
                <a:ea typeface="+mj-ea"/>
              </a:rPr>
              <a:t>目标域上只有少部分正评分，没有负评分</a:t>
            </a:r>
            <a:endParaRPr lang="en-US" altLang="zh-CN" sz="20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r>
              <a:rPr lang="zh-CN" altLang="en-US" sz="2000" dirty="0">
                <a:solidFill>
                  <a:schemeClr val="bg2">
                    <a:lumMod val="50000"/>
                  </a:schemeClr>
                </a:solidFill>
                <a:latin typeface="+mj-ea"/>
                <a:ea typeface="+mj-ea"/>
              </a:rPr>
              <a:t>不同域之间没有重叠的</a:t>
            </a:r>
            <a:r>
              <a:rPr lang="en-US" altLang="zh-CN" sz="2000" dirty="0">
                <a:solidFill>
                  <a:schemeClr val="bg2">
                    <a:lumMod val="50000"/>
                  </a:schemeClr>
                </a:solidFill>
                <a:latin typeface="+mj-ea"/>
                <a:ea typeface="+mj-ea"/>
              </a:rPr>
              <a:t>user</a:t>
            </a:r>
          </a:p>
          <a:p>
            <a:pPr marL="685800" lvl="1" indent="-342900">
              <a:lnSpc>
                <a:spcPct val="150000"/>
              </a:lnSpc>
              <a:buFont typeface="微软雅黑" panose="020B0503020204020204" pitchFamily="34" charset="-122"/>
              <a:buChar char="￮"/>
            </a:pP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2000" b="1" dirty="0">
                <a:solidFill>
                  <a:srgbClr val="304371"/>
                </a:solidFill>
                <a:latin typeface="+mj-ea"/>
                <a:ea typeface="+mj-ea"/>
              </a:rPr>
              <a:t>现有研究</a:t>
            </a:r>
            <a:endParaRPr lang="en-US" altLang="zh-CN" sz="2000" b="1" dirty="0">
              <a:solidFill>
                <a:srgbClr val="304371"/>
              </a:solidFill>
              <a:latin typeface="+mj-ea"/>
              <a:ea typeface="+mj-ea"/>
            </a:endParaRPr>
          </a:p>
          <a:p>
            <a:pPr marL="685800" lvl="1" indent="-342900">
              <a:lnSpc>
                <a:spcPct val="150000"/>
              </a:lnSpc>
              <a:buFont typeface="微软雅黑" panose="020B0503020204020204" pitchFamily="34" charset="-122"/>
              <a:buChar char="￮"/>
            </a:pPr>
            <a:r>
              <a:rPr lang="zh-CN" altLang="en-US" sz="2000" dirty="0">
                <a:solidFill>
                  <a:schemeClr val="bg2">
                    <a:lumMod val="50000"/>
                  </a:schemeClr>
                </a:solidFill>
                <a:latin typeface="+mj-ea"/>
                <a:ea typeface="+mj-ea"/>
              </a:rPr>
              <a:t>不能有效地将评论与其他信息（如</a:t>
            </a:r>
            <a:r>
              <a:rPr lang="en-US" altLang="zh-CN" sz="2000" dirty="0">
                <a:solidFill>
                  <a:schemeClr val="bg2">
                    <a:lumMod val="50000"/>
                  </a:schemeClr>
                </a:solidFill>
                <a:latin typeface="+mj-ea"/>
                <a:ea typeface="+mj-ea"/>
              </a:rPr>
              <a:t>ID</a:t>
            </a:r>
            <a:r>
              <a:rPr lang="zh-CN" altLang="en-US" sz="2000" dirty="0">
                <a:solidFill>
                  <a:schemeClr val="bg2">
                    <a:lumMod val="50000"/>
                  </a:schemeClr>
                </a:solidFill>
                <a:latin typeface="+mj-ea"/>
                <a:ea typeface="+mj-ea"/>
              </a:rPr>
              <a:t>或评分）结合，从而无法获得富有表现力的</a:t>
            </a:r>
            <a:r>
              <a:rPr lang="en-US" altLang="zh-CN" sz="2000" dirty="0">
                <a:solidFill>
                  <a:schemeClr val="bg2">
                    <a:lumMod val="50000"/>
                  </a:schemeClr>
                </a:solidFill>
                <a:latin typeface="+mj-ea"/>
                <a:ea typeface="+mj-ea"/>
              </a:rPr>
              <a:t>user</a:t>
            </a:r>
            <a:r>
              <a:rPr lang="zh-CN" altLang="en-US" sz="2000" dirty="0">
                <a:solidFill>
                  <a:schemeClr val="bg2">
                    <a:lumMod val="50000"/>
                  </a:schemeClr>
                </a:solidFill>
                <a:latin typeface="+mj-ea"/>
                <a:ea typeface="+mj-ea"/>
              </a:rPr>
              <a:t>或</a:t>
            </a:r>
            <a:r>
              <a:rPr lang="en-US" altLang="zh-CN" sz="2000" dirty="0">
                <a:solidFill>
                  <a:schemeClr val="bg2">
                    <a:lumMod val="50000"/>
                  </a:schemeClr>
                </a:solidFill>
                <a:latin typeface="+mj-ea"/>
                <a:ea typeface="+mj-ea"/>
              </a:rPr>
              <a:t>item</a:t>
            </a:r>
            <a:r>
              <a:rPr lang="zh-CN" altLang="en-US" sz="2000" dirty="0">
                <a:solidFill>
                  <a:schemeClr val="bg2">
                    <a:lumMod val="50000"/>
                  </a:schemeClr>
                </a:solidFill>
                <a:latin typeface="+mj-ea"/>
                <a:ea typeface="+mj-ea"/>
              </a:rPr>
              <a:t>嵌入</a:t>
            </a:r>
            <a:endParaRPr lang="en-US" altLang="zh-CN" sz="20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r>
              <a:rPr lang="zh-CN" altLang="en-US" sz="2000" dirty="0">
                <a:solidFill>
                  <a:schemeClr val="bg2">
                    <a:lumMod val="50000"/>
                  </a:schemeClr>
                </a:solidFill>
                <a:latin typeface="+mj-ea"/>
                <a:ea typeface="+mj-ea"/>
              </a:rPr>
              <a:t>无法减少</a:t>
            </a:r>
            <a:r>
              <a:rPr lang="en-US" altLang="zh-CN" sz="2000" dirty="0">
                <a:solidFill>
                  <a:schemeClr val="bg2">
                    <a:lumMod val="50000"/>
                  </a:schemeClr>
                </a:solidFill>
                <a:latin typeface="+mj-ea"/>
                <a:ea typeface="+mj-ea"/>
              </a:rPr>
              <a:t>user</a:t>
            </a:r>
            <a:r>
              <a:rPr lang="zh-CN" altLang="en-US" sz="2000" dirty="0">
                <a:solidFill>
                  <a:schemeClr val="bg2">
                    <a:lumMod val="50000"/>
                  </a:schemeClr>
                </a:solidFill>
                <a:latin typeface="+mj-ea"/>
                <a:ea typeface="+mj-ea"/>
              </a:rPr>
              <a:t>和</a:t>
            </a:r>
            <a:r>
              <a:rPr lang="en-US" altLang="zh-CN" sz="2000" dirty="0">
                <a:solidFill>
                  <a:schemeClr val="bg2">
                    <a:lumMod val="50000"/>
                  </a:schemeClr>
                </a:solidFill>
                <a:latin typeface="+mj-ea"/>
                <a:ea typeface="+mj-ea"/>
              </a:rPr>
              <a:t>item</a:t>
            </a:r>
            <a:r>
              <a:rPr lang="zh-CN" altLang="en-US" sz="2000" dirty="0">
                <a:solidFill>
                  <a:schemeClr val="bg2">
                    <a:lumMod val="50000"/>
                  </a:schemeClr>
                </a:solidFill>
                <a:latin typeface="+mj-ea"/>
                <a:ea typeface="+mj-ea"/>
              </a:rPr>
              <a:t>的域差异</a:t>
            </a:r>
          </a:p>
        </p:txBody>
      </p:sp>
      <p:pic>
        <p:nvPicPr>
          <p:cNvPr id="2" name="图片 1">
            <a:extLst>
              <a:ext uri="{FF2B5EF4-FFF2-40B4-BE49-F238E27FC236}">
                <a16:creationId xmlns:a16="http://schemas.microsoft.com/office/drawing/2014/main" id="{B2C03D4F-C8FB-4B77-9BC3-7D8637F50D7D}"/>
              </a:ext>
            </a:extLst>
          </p:cNvPr>
          <p:cNvPicPr>
            <a:picLocks noChangeAspect="1"/>
          </p:cNvPicPr>
          <p:nvPr/>
        </p:nvPicPr>
        <p:blipFill>
          <a:blip r:embed="rId3"/>
          <a:stretch>
            <a:fillRect/>
          </a:stretch>
        </p:blipFill>
        <p:spPr>
          <a:xfrm>
            <a:off x="1851967" y="2096366"/>
            <a:ext cx="5440064" cy="3047134"/>
          </a:xfrm>
          <a:prstGeom prst="rect">
            <a:avLst/>
          </a:prstGeom>
        </p:spPr>
      </p:pic>
    </p:spTree>
    <p:extLst>
      <p:ext uri="{BB962C8B-B14F-4D97-AF65-F5344CB8AC3E}">
        <p14:creationId xmlns:p14="http://schemas.microsoft.com/office/powerpoint/2010/main" val="3728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4" y="64937"/>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12" name="矩形 11">
            <a:extLst>
              <a:ext uri="{FF2B5EF4-FFF2-40B4-BE49-F238E27FC236}">
                <a16:creationId xmlns:a16="http://schemas.microsoft.com/office/drawing/2014/main" id="{750AE87A-6526-4F9C-81E7-AAD713BCAB26}"/>
              </a:ext>
            </a:extLst>
          </p:cNvPr>
          <p:cNvSpPr/>
          <p:nvPr/>
        </p:nvSpPr>
        <p:spPr bwMode="auto">
          <a:xfrm>
            <a:off x="-1" y="600824"/>
            <a:ext cx="1897811" cy="400110"/>
          </a:xfrm>
          <a:prstGeom prst="rect">
            <a:avLst/>
          </a:prstGeom>
          <a:noFill/>
        </p:spPr>
        <p:txBody>
          <a:bodyPr wrap="square">
            <a:spAutoFit/>
          </a:bodyPr>
          <a:lstStyle/>
          <a:p>
            <a:pPr>
              <a:defRPr/>
            </a:pPr>
            <a:r>
              <a:rPr lang="en-US" altLang="zh-CN"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3DD5F0-22A4-472C-99D0-105CC81E2262}"/>
              </a:ext>
            </a:extLst>
          </p:cNvPr>
          <p:cNvSpPr txBox="1"/>
          <p:nvPr/>
        </p:nvSpPr>
        <p:spPr>
          <a:xfrm>
            <a:off x="463669" y="959404"/>
            <a:ext cx="8216661" cy="369280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000" dirty="0">
                <a:solidFill>
                  <a:schemeClr val="bg2">
                    <a:lumMod val="50000"/>
                  </a:schemeClr>
                </a:solidFill>
                <a:latin typeface="+mj-ea"/>
                <a:ea typeface="+mj-ea"/>
              </a:rPr>
              <a:t>针对</a:t>
            </a:r>
            <a:r>
              <a:rPr lang="en-US" altLang="zh-CN" sz="2000" dirty="0">
                <a:solidFill>
                  <a:schemeClr val="bg2">
                    <a:lumMod val="50000"/>
                  </a:schemeClr>
                </a:solidFill>
                <a:latin typeface="+mj-ea"/>
                <a:ea typeface="+mj-ea"/>
              </a:rPr>
              <a:t>RNCDR</a:t>
            </a:r>
            <a:r>
              <a:rPr lang="zh-CN" altLang="en-US" sz="2000" dirty="0">
                <a:solidFill>
                  <a:schemeClr val="bg2">
                    <a:lumMod val="50000"/>
                  </a:schemeClr>
                </a:solidFill>
                <a:latin typeface="+mj-ea"/>
                <a:ea typeface="+mj-ea"/>
              </a:rPr>
              <a:t>问题提出基于属性对齐模型的协同过滤</a:t>
            </a:r>
            <a:r>
              <a:rPr lang="en-US" altLang="zh-CN" sz="2000" b="1" dirty="0">
                <a:solidFill>
                  <a:schemeClr val="bg2">
                    <a:lumMod val="50000"/>
                  </a:schemeClr>
                </a:solidFill>
                <a:latin typeface="+mj-ea"/>
                <a:ea typeface="+mj-ea"/>
              </a:rPr>
              <a:t>CFAA</a:t>
            </a:r>
            <a:r>
              <a:rPr lang="zh-CN" altLang="en-US" sz="2000" dirty="0">
                <a:solidFill>
                  <a:schemeClr val="bg2">
                    <a:lumMod val="50000"/>
                  </a:schemeClr>
                </a:solidFill>
                <a:latin typeface="+mj-ea"/>
                <a:ea typeface="+mj-ea"/>
              </a:rPr>
              <a:t>，包含两个模块：</a:t>
            </a:r>
            <a:r>
              <a:rPr lang="zh-CN" altLang="en-US" sz="2000" b="1" dirty="0">
                <a:solidFill>
                  <a:schemeClr val="bg2">
                    <a:lumMod val="50000"/>
                  </a:schemeClr>
                </a:solidFill>
                <a:latin typeface="+mj-ea"/>
                <a:ea typeface="+mj-ea"/>
              </a:rPr>
              <a:t>评分预测模块</a:t>
            </a:r>
            <a:r>
              <a:rPr lang="zh-CN" altLang="en-US" sz="2000" dirty="0">
                <a:solidFill>
                  <a:schemeClr val="bg2">
                    <a:lumMod val="50000"/>
                  </a:schemeClr>
                </a:solidFill>
                <a:latin typeface="+mj-ea"/>
                <a:ea typeface="+mj-ea"/>
              </a:rPr>
              <a:t>和</a:t>
            </a:r>
            <a:r>
              <a:rPr lang="zh-CN" altLang="en-US" sz="2000" b="1" dirty="0">
                <a:solidFill>
                  <a:schemeClr val="bg2">
                    <a:lumMod val="50000"/>
                  </a:schemeClr>
                </a:solidFill>
                <a:latin typeface="+mj-ea"/>
                <a:ea typeface="+mj-ea"/>
              </a:rPr>
              <a:t>嵌入属性对齐模块</a:t>
            </a:r>
            <a:endParaRPr lang="en-US" altLang="zh-CN" sz="2000" b="1" dirty="0">
              <a:solidFill>
                <a:schemeClr val="bg2">
                  <a:lumMod val="50000"/>
                </a:schemeClr>
              </a:solidFill>
              <a:latin typeface="+mj-ea"/>
              <a:ea typeface="+mj-ea"/>
            </a:endParaRPr>
          </a:p>
          <a:p>
            <a:pPr marL="285750" indent="-285750">
              <a:lnSpc>
                <a:spcPct val="200000"/>
              </a:lnSpc>
              <a:buFont typeface="Arial" panose="020B0604020202020204" pitchFamily="34" charset="0"/>
              <a:buChar char="•"/>
            </a:pPr>
            <a:r>
              <a:rPr lang="zh-CN" altLang="en-US" sz="2000" b="1" dirty="0">
                <a:solidFill>
                  <a:schemeClr val="bg2">
                    <a:lumMod val="50000"/>
                  </a:schemeClr>
                </a:solidFill>
                <a:latin typeface="+mj-ea"/>
                <a:ea typeface="+mj-ea"/>
              </a:rPr>
              <a:t>评分预测模块</a:t>
            </a:r>
            <a:r>
              <a:rPr lang="zh-CN" altLang="en-US" sz="2000" dirty="0">
                <a:solidFill>
                  <a:schemeClr val="bg2">
                    <a:lumMod val="50000"/>
                  </a:schemeClr>
                </a:solidFill>
                <a:latin typeface="+mj-ea"/>
                <a:ea typeface="+mj-ea"/>
              </a:rPr>
              <a:t>能够有效地将基于文本的评论信息与</a:t>
            </a:r>
            <a:r>
              <a:rPr lang="en-US" altLang="zh-CN" sz="2000" dirty="0">
                <a:solidFill>
                  <a:schemeClr val="bg2">
                    <a:lumMod val="50000"/>
                  </a:schemeClr>
                </a:solidFill>
                <a:latin typeface="+mj-ea"/>
                <a:ea typeface="+mj-ea"/>
              </a:rPr>
              <a:t>one-hot ID</a:t>
            </a:r>
            <a:r>
              <a:rPr lang="zh-CN" altLang="en-US" sz="2000" dirty="0">
                <a:solidFill>
                  <a:schemeClr val="bg2">
                    <a:lumMod val="50000"/>
                  </a:schemeClr>
                </a:solidFill>
                <a:latin typeface="+mj-ea"/>
                <a:ea typeface="+mj-ea"/>
              </a:rPr>
              <a:t>和</a:t>
            </a:r>
            <a:r>
              <a:rPr lang="en-US" altLang="zh-CN" sz="2000" dirty="0">
                <a:solidFill>
                  <a:schemeClr val="bg2">
                    <a:lumMod val="50000"/>
                  </a:schemeClr>
                </a:solidFill>
                <a:latin typeface="+mj-ea"/>
                <a:ea typeface="+mj-ea"/>
              </a:rPr>
              <a:t>multi-hot</a:t>
            </a:r>
            <a:r>
              <a:rPr lang="zh-CN" altLang="en-US" sz="2000" dirty="0">
                <a:solidFill>
                  <a:schemeClr val="bg2">
                    <a:lumMod val="50000"/>
                  </a:schemeClr>
                </a:solidFill>
                <a:latin typeface="+mj-ea"/>
                <a:ea typeface="+mj-ea"/>
              </a:rPr>
              <a:t>历史评分嵌入相结合，更好地捕捉</a:t>
            </a:r>
            <a:r>
              <a:rPr lang="en-US" altLang="zh-CN" sz="2000" dirty="0">
                <a:solidFill>
                  <a:schemeClr val="bg2">
                    <a:lumMod val="50000"/>
                  </a:schemeClr>
                </a:solidFill>
                <a:latin typeface="+mj-ea"/>
                <a:ea typeface="+mj-ea"/>
              </a:rPr>
              <a:t>user</a:t>
            </a:r>
            <a:r>
              <a:rPr lang="zh-CN" altLang="en-US" sz="2000" dirty="0">
                <a:solidFill>
                  <a:schemeClr val="bg2">
                    <a:lumMod val="50000"/>
                  </a:schemeClr>
                </a:solidFill>
                <a:latin typeface="+mj-ea"/>
                <a:ea typeface="+mj-ea"/>
              </a:rPr>
              <a:t>和</a:t>
            </a:r>
            <a:r>
              <a:rPr lang="en-US" altLang="zh-CN" sz="2000" dirty="0">
                <a:solidFill>
                  <a:schemeClr val="bg2">
                    <a:lumMod val="50000"/>
                  </a:schemeClr>
                </a:solidFill>
                <a:latin typeface="+mj-ea"/>
                <a:ea typeface="+mj-ea"/>
              </a:rPr>
              <a:t>item</a:t>
            </a:r>
            <a:r>
              <a:rPr lang="zh-CN" altLang="en-US" sz="2000" dirty="0">
                <a:solidFill>
                  <a:schemeClr val="bg2">
                    <a:lumMod val="50000"/>
                  </a:schemeClr>
                </a:solidFill>
                <a:latin typeface="+mj-ea"/>
                <a:ea typeface="+mj-ea"/>
              </a:rPr>
              <a:t>的协同偏好</a:t>
            </a:r>
            <a:endParaRPr lang="en-US" altLang="zh-CN" sz="2000" dirty="0">
              <a:solidFill>
                <a:schemeClr val="bg2">
                  <a:lumMod val="50000"/>
                </a:schemeClr>
              </a:solidFill>
              <a:latin typeface="+mj-ea"/>
              <a:ea typeface="+mj-ea"/>
            </a:endParaRPr>
          </a:p>
          <a:p>
            <a:pPr marL="285750" indent="-285750">
              <a:lnSpc>
                <a:spcPct val="200000"/>
              </a:lnSpc>
              <a:buFont typeface="Arial" panose="020B0604020202020204" pitchFamily="34" charset="0"/>
              <a:buChar char="•"/>
            </a:pPr>
            <a:r>
              <a:rPr lang="zh-CN" altLang="en-US" sz="2000" b="1" dirty="0">
                <a:solidFill>
                  <a:schemeClr val="bg2">
                    <a:lumMod val="50000"/>
                  </a:schemeClr>
                </a:solidFill>
                <a:latin typeface="+mj-ea"/>
                <a:ea typeface="+mj-ea"/>
              </a:rPr>
              <a:t>嵌入属性对齐模块</a:t>
            </a:r>
            <a:r>
              <a:rPr lang="zh-CN" altLang="en-US" sz="2000" dirty="0">
                <a:solidFill>
                  <a:schemeClr val="bg2">
                    <a:lumMod val="50000"/>
                  </a:schemeClr>
                </a:solidFill>
                <a:latin typeface="+mj-ea"/>
                <a:ea typeface="+mj-ea"/>
              </a:rPr>
              <a:t>能够更好地减少域差异，包括垂直属性对齐和水平属性对齐</a:t>
            </a:r>
          </a:p>
        </p:txBody>
      </p:sp>
    </p:spTree>
    <p:extLst>
      <p:ext uri="{BB962C8B-B14F-4D97-AF65-F5344CB8AC3E}">
        <p14:creationId xmlns:p14="http://schemas.microsoft.com/office/powerpoint/2010/main" val="2520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2" y="68257"/>
            <a:ext cx="283212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CFAA Basic Framework</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1C19525-823E-460C-AA98-CEC63165A4F9}"/>
              </a:ext>
            </a:extLst>
          </p:cNvPr>
          <p:cNvPicPr>
            <a:picLocks noChangeAspect="1"/>
          </p:cNvPicPr>
          <p:nvPr/>
        </p:nvPicPr>
        <p:blipFill>
          <a:blip r:embed="rId3"/>
          <a:stretch>
            <a:fillRect/>
          </a:stretch>
        </p:blipFill>
        <p:spPr>
          <a:xfrm>
            <a:off x="927596" y="565506"/>
            <a:ext cx="7288807" cy="4577994"/>
          </a:xfrm>
          <a:prstGeom prst="rect">
            <a:avLst/>
          </a:prstGeom>
        </p:spPr>
      </p:pic>
    </p:spTree>
    <p:extLst>
      <p:ext uri="{BB962C8B-B14F-4D97-AF65-F5344CB8AC3E}">
        <p14:creationId xmlns:p14="http://schemas.microsoft.com/office/powerpoint/2010/main" val="102231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EB80EF59-D167-4F42-AA9B-A7283BD9B0A6}"/>
              </a:ext>
            </a:extLst>
          </p:cNvPr>
          <p:cNvSpPr/>
          <p:nvPr/>
        </p:nvSpPr>
        <p:spPr>
          <a:xfrm>
            <a:off x="3775888" y="3650677"/>
            <a:ext cx="266991" cy="352875"/>
          </a:xfrm>
          <a:prstGeom prst="rect">
            <a:avLst/>
          </a:prstGeom>
          <a:solidFill>
            <a:srgbClr val="939393"/>
          </a:solidFill>
          <a:ln>
            <a:solidFill>
              <a:srgbClr val="93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88E6352-1DCA-47B6-B7AA-5FC8B3F2C582}"/>
              </a:ext>
            </a:extLst>
          </p:cNvPr>
          <p:cNvSpPr/>
          <p:nvPr/>
        </p:nvSpPr>
        <p:spPr>
          <a:xfrm>
            <a:off x="6942332" y="3641321"/>
            <a:ext cx="266991" cy="352875"/>
          </a:xfrm>
          <a:prstGeom prst="rect">
            <a:avLst/>
          </a:prstGeom>
          <a:solidFill>
            <a:srgbClr val="939393"/>
          </a:solidFill>
          <a:ln>
            <a:solidFill>
              <a:srgbClr val="93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C378EF7-194A-49CA-8129-832989FC4A2E}"/>
              </a:ext>
            </a:extLst>
          </p:cNvPr>
          <p:cNvSpPr/>
          <p:nvPr/>
        </p:nvSpPr>
        <p:spPr>
          <a:xfrm>
            <a:off x="1586578" y="3720436"/>
            <a:ext cx="330868" cy="352875"/>
          </a:xfrm>
          <a:prstGeom prst="rect">
            <a:avLst/>
          </a:prstGeom>
          <a:solidFill>
            <a:srgbClr val="E1B194"/>
          </a:solidFill>
          <a:ln>
            <a:solidFill>
              <a:srgbClr val="E1B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A788D01-E1ED-4CFC-A4D4-BAE7EE51DE7C}"/>
              </a:ext>
            </a:extLst>
          </p:cNvPr>
          <p:cNvSpPr/>
          <p:nvPr/>
        </p:nvSpPr>
        <p:spPr>
          <a:xfrm>
            <a:off x="8733306" y="3689961"/>
            <a:ext cx="330868" cy="352875"/>
          </a:xfrm>
          <a:prstGeom prst="rect">
            <a:avLst/>
          </a:prstGeom>
          <a:solidFill>
            <a:srgbClr val="E1B194"/>
          </a:solidFill>
          <a:ln>
            <a:solidFill>
              <a:srgbClr val="E1B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1B3341C-89EC-4B06-B664-21136F1CC24A}"/>
              </a:ext>
            </a:extLst>
          </p:cNvPr>
          <p:cNvSpPr/>
          <p:nvPr/>
        </p:nvSpPr>
        <p:spPr>
          <a:xfrm>
            <a:off x="1530810" y="1239456"/>
            <a:ext cx="330868" cy="352875"/>
          </a:xfrm>
          <a:prstGeom prst="rect">
            <a:avLst/>
          </a:prstGeom>
          <a:solidFill>
            <a:srgbClr val="F3DA98"/>
          </a:solidFill>
          <a:ln>
            <a:solidFill>
              <a:srgbClr val="F3D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B48220A-B27F-4DAF-9A72-C379F9DF035D}"/>
              </a:ext>
            </a:extLst>
          </p:cNvPr>
          <p:cNvSpPr/>
          <p:nvPr/>
        </p:nvSpPr>
        <p:spPr>
          <a:xfrm>
            <a:off x="8690032" y="1232455"/>
            <a:ext cx="330868" cy="352875"/>
          </a:xfrm>
          <a:prstGeom prst="rect">
            <a:avLst/>
          </a:prstGeom>
          <a:solidFill>
            <a:srgbClr val="F3DA98"/>
          </a:solidFill>
          <a:ln>
            <a:solidFill>
              <a:srgbClr val="F3D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425D232E-4B7E-47CB-94B4-694B684D2DF1}"/>
              </a:ext>
            </a:extLst>
          </p:cNvPr>
          <p:cNvSpPr/>
          <p:nvPr/>
        </p:nvSpPr>
        <p:spPr>
          <a:xfrm>
            <a:off x="8664010" y="666169"/>
            <a:ext cx="330868" cy="352875"/>
          </a:xfrm>
          <a:prstGeom prst="rect">
            <a:avLst/>
          </a:prstGeom>
          <a:solidFill>
            <a:srgbClr val="B2CB94"/>
          </a:solidFill>
          <a:ln>
            <a:solidFill>
              <a:srgbClr val="B2C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7F67DE4-8C3E-4C40-8250-D1B5A080D5FD}"/>
              </a:ext>
            </a:extLst>
          </p:cNvPr>
          <p:cNvSpPr/>
          <p:nvPr/>
        </p:nvSpPr>
        <p:spPr>
          <a:xfrm>
            <a:off x="1518467" y="693773"/>
            <a:ext cx="330868" cy="352875"/>
          </a:xfrm>
          <a:prstGeom prst="rect">
            <a:avLst/>
          </a:prstGeom>
          <a:solidFill>
            <a:srgbClr val="B2CB94"/>
          </a:solidFill>
          <a:ln>
            <a:solidFill>
              <a:srgbClr val="B2CB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bwMode="auto">
          <a:xfrm>
            <a:off x="195280" y="68257"/>
            <a:ext cx="314722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Rating Prediction Module</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6B3E8F2-DE1B-4ED1-91A0-439625B3973A}"/>
                  </a:ext>
                </a:extLst>
              </p:cNvPr>
              <p:cNvSpPr txBox="1"/>
              <p:nvPr/>
            </p:nvSpPr>
            <p:spPr>
              <a:xfrm>
                <a:off x="7978410" y="672860"/>
                <a:ext cx="490520" cy="358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tx1"/>
                              </a:solidFill>
                              <a:latin typeface="Cambria Math" panose="02040503050406030204" pitchFamily="18" charset="0"/>
                              <a:ea typeface="Cambria Math" panose="02040503050406030204" pitchFamily="18" charset="0"/>
                            </a:rPr>
                          </m:ctrlPr>
                        </m:sSubSupPr>
                        <m:e>
                          <m:r>
                            <a:rPr lang="en-US" altLang="zh-CN" sz="1400" b="1" i="1" smtClean="0">
                              <a:solidFill>
                                <a:schemeClr val="tx1"/>
                              </a:solidFill>
                              <a:latin typeface="Cambria Math" panose="02040503050406030204" pitchFamily="18" charset="0"/>
                              <a:ea typeface="Cambria Math" panose="02040503050406030204" pitchFamily="18" charset="0"/>
                            </a:rPr>
                            <m:t>𝑿</m:t>
                          </m:r>
                        </m:e>
                        <m:sub>
                          <m:r>
                            <a:rPr lang="en-US" altLang="zh-CN" sz="1400" b="1" i="1" smtClean="0">
                              <a:solidFill>
                                <a:schemeClr val="tx1"/>
                              </a:solidFill>
                              <a:latin typeface="Cambria Math" panose="02040503050406030204" pitchFamily="18" charset="0"/>
                              <a:ea typeface="Cambria Math" panose="02040503050406030204" pitchFamily="18" charset="0"/>
                            </a:rPr>
                            <m:t>𝒊</m:t>
                          </m:r>
                        </m:sub>
                        <m:sup>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𝑼</m:t>
                              </m:r>
                            </m:e>
                            <m:sub>
                              <m:r>
                                <a:rPr lang="en-US" altLang="zh-CN" sz="1400" b="1" i="1" smtClean="0">
                                  <a:solidFill>
                                    <a:schemeClr val="tx1"/>
                                  </a:solidFill>
                                  <a:latin typeface="Cambria Math" panose="02040503050406030204" pitchFamily="18" charset="0"/>
                                  <a:ea typeface="Cambria Math" panose="02040503050406030204" pitchFamily="18" charset="0"/>
                                </a:rPr>
                                <m:t>𝑺</m:t>
                              </m:r>
                            </m:sub>
                          </m:sSub>
                        </m:sup>
                      </m:sSubSup>
                    </m:oMath>
                  </m:oMathPara>
                </a14:m>
                <a:endParaRPr lang="zh-CN" altLang="en-US" sz="1400" b="1" dirty="0">
                  <a:solidFill>
                    <a:schemeClr val="tx1"/>
                  </a:solidFill>
                  <a:latin typeface="+mj-ea"/>
                  <a:ea typeface="+mj-ea"/>
                </a:endParaRPr>
              </a:p>
            </p:txBody>
          </p:sp>
        </mc:Choice>
        <mc:Fallback xmlns="">
          <p:sp>
            <p:nvSpPr>
              <p:cNvPr id="11" name="文本框 10">
                <a:extLst>
                  <a:ext uri="{FF2B5EF4-FFF2-40B4-BE49-F238E27FC236}">
                    <a16:creationId xmlns:a16="http://schemas.microsoft.com/office/drawing/2014/main" id="{36B3E8F2-DE1B-4ED1-91A0-439625B3973A}"/>
                  </a:ext>
                </a:extLst>
              </p:cNvPr>
              <p:cNvSpPr txBox="1">
                <a:spLocks noRot="1" noChangeAspect="1" noMove="1" noResize="1" noEditPoints="1" noAdjustHandles="1" noChangeArrowheads="1" noChangeShapeType="1" noTextEdit="1"/>
              </p:cNvSpPr>
              <p:nvPr/>
            </p:nvSpPr>
            <p:spPr>
              <a:xfrm>
                <a:off x="7978410" y="672860"/>
                <a:ext cx="490520" cy="3584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4D0ECE-E803-4162-B867-FC09EE59044E}"/>
                  </a:ext>
                </a:extLst>
              </p:cNvPr>
              <p:cNvSpPr txBox="1"/>
              <p:nvPr/>
            </p:nvSpPr>
            <p:spPr>
              <a:xfrm>
                <a:off x="864724" y="652811"/>
                <a:ext cx="490520" cy="386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tx1"/>
                              </a:solidFill>
                              <a:latin typeface="Cambria Math" panose="02040503050406030204" pitchFamily="18" charset="0"/>
                              <a:ea typeface="Cambria Math" panose="02040503050406030204" pitchFamily="18" charset="0"/>
                            </a:rPr>
                          </m:ctrlPr>
                        </m:sSubSupPr>
                        <m:e>
                          <m:r>
                            <a:rPr lang="en-US" altLang="zh-CN" sz="1400" b="1" i="1" smtClean="0">
                              <a:solidFill>
                                <a:schemeClr val="tx1"/>
                              </a:solidFill>
                              <a:latin typeface="Cambria Math" panose="02040503050406030204" pitchFamily="18" charset="0"/>
                              <a:ea typeface="Cambria Math" panose="02040503050406030204" pitchFamily="18" charset="0"/>
                            </a:rPr>
                            <m:t>𝑿</m:t>
                          </m:r>
                        </m:e>
                        <m:sub>
                          <m:r>
                            <a:rPr lang="en-US" altLang="zh-CN" sz="1400" b="1" i="1" smtClean="0">
                              <a:solidFill>
                                <a:schemeClr val="tx1"/>
                              </a:solidFill>
                              <a:latin typeface="Cambria Math" panose="02040503050406030204" pitchFamily="18" charset="0"/>
                              <a:ea typeface="Cambria Math" panose="02040503050406030204" pitchFamily="18" charset="0"/>
                            </a:rPr>
                            <m:t>𝒋</m:t>
                          </m:r>
                        </m:sub>
                        <m:sup>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𝑽</m:t>
                              </m:r>
                            </m:e>
                            <m:sub>
                              <m:r>
                                <a:rPr lang="en-US" altLang="zh-CN" sz="1400" b="1" i="1" smtClean="0">
                                  <a:solidFill>
                                    <a:schemeClr val="tx1"/>
                                  </a:solidFill>
                                  <a:latin typeface="Cambria Math" panose="02040503050406030204" pitchFamily="18" charset="0"/>
                                  <a:ea typeface="Cambria Math" panose="02040503050406030204" pitchFamily="18" charset="0"/>
                                </a:rPr>
                                <m:t>𝑺</m:t>
                              </m:r>
                            </m:sub>
                          </m:sSub>
                        </m:sup>
                      </m:sSubSup>
                    </m:oMath>
                  </m:oMathPara>
                </a14:m>
                <a:endParaRPr lang="zh-CN" altLang="en-US" sz="1400" b="1" dirty="0">
                  <a:solidFill>
                    <a:schemeClr val="tx1"/>
                  </a:solidFill>
                  <a:latin typeface="+mj-ea"/>
                  <a:ea typeface="+mj-ea"/>
                </a:endParaRPr>
              </a:p>
            </p:txBody>
          </p:sp>
        </mc:Choice>
        <mc:Fallback xmlns="">
          <p:sp>
            <p:nvSpPr>
              <p:cNvPr id="14" name="文本框 13">
                <a:extLst>
                  <a:ext uri="{FF2B5EF4-FFF2-40B4-BE49-F238E27FC236}">
                    <a16:creationId xmlns:a16="http://schemas.microsoft.com/office/drawing/2014/main" id="{364D0ECE-E803-4162-B867-FC09EE59044E}"/>
                  </a:ext>
                </a:extLst>
              </p:cNvPr>
              <p:cNvSpPr txBox="1">
                <a:spLocks noRot="1" noChangeAspect="1" noMove="1" noResize="1" noEditPoints="1" noAdjustHandles="1" noChangeArrowheads="1" noChangeShapeType="1" noTextEdit="1"/>
              </p:cNvSpPr>
              <p:nvPr/>
            </p:nvSpPr>
            <p:spPr>
              <a:xfrm>
                <a:off x="864724" y="652811"/>
                <a:ext cx="490520" cy="386003"/>
              </a:xfrm>
              <a:prstGeom prst="rect">
                <a:avLst/>
              </a:prstGeom>
              <a:blipFill>
                <a:blip r:embed="rId4"/>
                <a:stretch>
                  <a:fillRect b="-15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B0E40F2-C2FF-4AA6-995F-B20351E8F585}"/>
                  </a:ext>
                </a:extLst>
              </p:cNvPr>
              <p:cNvSpPr txBox="1"/>
              <p:nvPr/>
            </p:nvSpPr>
            <p:spPr>
              <a:xfrm>
                <a:off x="7221792" y="671389"/>
                <a:ext cx="1861977" cy="358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solidFill>
                            <a:srgbClr val="304371"/>
                          </a:solidFill>
                          <a:latin typeface="Cambria Math" panose="02040503050406030204" pitchFamily="18" charset="0"/>
                          <a:ea typeface="Cambria Math" panose="02040503050406030204" pitchFamily="18" charset="0"/>
                        </a:rPr>
                        <m:t>𝐋𝐨𝐨𝐤𝐔𝐩</m:t>
                      </m:r>
                      <m:d>
                        <m:dPr>
                          <m:ctrlPr>
                            <a:rPr lang="en-US" altLang="zh-CN" sz="1400" b="1" i="1" smtClean="0">
                              <a:solidFill>
                                <a:srgbClr val="304371"/>
                              </a:solidFill>
                              <a:latin typeface="Cambria Math" panose="02040503050406030204" pitchFamily="18" charset="0"/>
                              <a:ea typeface="Cambria Math" panose="02040503050406030204" pitchFamily="18" charset="0"/>
                            </a:rPr>
                          </m:ctrlPr>
                        </m:dPr>
                        <m:e>
                          <m:r>
                            <a:rPr lang="en-US" altLang="zh-CN" sz="1400" b="1" i="1" smtClean="0">
                              <a:solidFill>
                                <a:srgbClr val="304371"/>
                              </a:solidFill>
                              <a:latin typeface="Cambria Math" panose="02040503050406030204" pitchFamily="18" charset="0"/>
                              <a:ea typeface="Cambria Math" panose="02040503050406030204" pitchFamily="18" charset="0"/>
                            </a:rPr>
                            <m:t>         </m:t>
                          </m:r>
                        </m:e>
                      </m:d>
                      <m:r>
                        <a:rPr lang="en-US" altLang="zh-CN" sz="14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400" b="1" i="1">
                              <a:solidFill>
                                <a:srgbClr val="304371"/>
                              </a:solidFill>
                              <a:latin typeface="Cambria Math" panose="02040503050406030204" pitchFamily="18" charset="0"/>
                              <a:ea typeface="Cambria Math" panose="02040503050406030204" pitchFamily="18" charset="0"/>
                            </a:rPr>
                          </m:ctrlPr>
                        </m:sSubSupPr>
                        <m:e>
                          <m:r>
                            <a:rPr lang="en-US" altLang="zh-CN" sz="1400" b="1" i="1">
                              <a:solidFill>
                                <a:srgbClr val="304371"/>
                              </a:solidFill>
                              <a:latin typeface="Cambria Math" panose="02040503050406030204" pitchFamily="18" charset="0"/>
                              <a:ea typeface="Cambria Math" panose="02040503050406030204" pitchFamily="18" charset="0"/>
                            </a:rPr>
                            <m:t>𝑬</m:t>
                          </m:r>
                        </m:e>
                        <m:sub>
                          <m:r>
                            <a:rPr lang="en-US" altLang="zh-CN" sz="1400" b="1" i="1" smtClean="0">
                              <a:solidFill>
                                <a:srgbClr val="304371"/>
                              </a:solidFill>
                              <a:latin typeface="Cambria Math" panose="02040503050406030204" pitchFamily="18" charset="0"/>
                              <a:ea typeface="Cambria Math" panose="02040503050406030204" pitchFamily="18" charset="0"/>
                            </a:rPr>
                            <m:t>𝒊</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𝑼</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i="1" dirty="0">
                  <a:solidFill>
                    <a:srgbClr val="304371"/>
                  </a:solidFill>
                  <a:latin typeface="+mj-ea"/>
                  <a:ea typeface="+mj-ea"/>
                </a:endParaRPr>
              </a:p>
            </p:txBody>
          </p:sp>
        </mc:Choice>
        <mc:Fallback xmlns="">
          <p:sp>
            <p:nvSpPr>
              <p:cNvPr id="16" name="文本框 15">
                <a:extLst>
                  <a:ext uri="{FF2B5EF4-FFF2-40B4-BE49-F238E27FC236}">
                    <a16:creationId xmlns:a16="http://schemas.microsoft.com/office/drawing/2014/main" id="{DB0E40F2-C2FF-4AA6-995F-B20351E8F585}"/>
                  </a:ext>
                </a:extLst>
              </p:cNvPr>
              <p:cNvSpPr txBox="1">
                <a:spLocks noRot="1" noChangeAspect="1" noMove="1" noResize="1" noEditPoints="1" noAdjustHandles="1" noChangeArrowheads="1" noChangeShapeType="1" noTextEdit="1"/>
              </p:cNvSpPr>
              <p:nvPr/>
            </p:nvSpPr>
            <p:spPr>
              <a:xfrm>
                <a:off x="7221792" y="671389"/>
                <a:ext cx="1861977" cy="358431"/>
              </a:xfrm>
              <a:prstGeom prst="rect">
                <a:avLst/>
              </a:prstGeom>
              <a:blipFill>
                <a:blip r:embed="rId5"/>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7E78F8E-8EB1-41D4-A38D-AF1FE9705461}"/>
                  </a:ext>
                </a:extLst>
              </p:cNvPr>
              <p:cNvSpPr txBox="1"/>
              <p:nvPr/>
            </p:nvSpPr>
            <p:spPr>
              <a:xfrm>
                <a:off x="60231" y="666169"/>
                <a:ext cx="1860583" cy="386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solidFill>
                            <a:srgbClr val="304371"/>
                          </a:solidFill>
                          <a:latin typeface="Cambria Math" panose="02040503050406030204" pitchFamily="18" charset="0"/>
                          <a:ea typeface="Cambria Math" panose="02040503050406030204" pitchFamily="18" charset="0"/>
                        </a:rPr>
                        <m:t>𝐋𝐨𝐨𝐤𝐔𝐩</m:t>
                      </m:r>
                      <m:d>
                        <m:dPr>
                          <m:ctrlPr>
                            <a:rPr lang="en-US" altLang="zh-CN" sz="1400" b="1" i="1" smtClean="0">
                              <a:solidFill>
                                <a:srgbClr val="304371"/>
                              </a:solidFill>
                              <a:latin typeface="Cambria Math" panose="02040503050406030204" pitchFamily="18" charset="0"/>
                              <a:ea typeface="Cambria Math" panose="02040503050406030204" pitchFamily="18" charset="0"/>
                            </a:rPr>
                          </m:ctrlPr>
                        </m:dPr>
                        <m:e>
                          <m:r>
                            <a:rPr lang="en-US" altLang="zh-CN" sz="1400" b="1" i="1" smtClean="0">
                              <a:solidFill>
                                <a:srgbClr val="304371"/>
                              </a:solidFill>
                              <a:latin typeface="Cambria Math" panose="02040503050406030204" pitchFamily="18" charset="0"/>
                              <a:ea typeface="Cambria Math" panose="02040503050406030204" pitchFamily="18" charset="0"/>
                            </a:rPr>
                            <m:t>         </m:t>
                          </m:r>
                        </m:e>
                      </m:d>
                      <m:r>
                        <a:rPr lang="en-US" altLang="zh-CN" sz="14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400" b="1" i="1">
                              <a:solidFill>
                                <a:srgbClr val="304371"/>
                              </a:solidFill>
                              <a:latin typeface="Cambria Math" panose="02040503050406030204" pitchFamily="18" charset="0"/>
                              <a:ea typeface="Cambria Math" panose="02040503050406030204" pitchFamily="18" charset="0"/>
                            </a:rPr>
                          </m:ctrlPr>
                        </m:sSubSupPr>
                        <m:e>
                          <m:r>
                            <a:rPr lang="en-US" altLang="zh-CN" sz="1400" b="1" i="1">
                              <a:solidFill>
                                <a:srgbClr val="304371"/>
                              </a:solidFill>
                              <a:latin typeface="Cambria Math" panose="02040503050406030204" pitchFamily="18" charset="0"/>
                              <a:ea typeface="Cambria Math" panose="02040503050406030204" pitchFamily="18" charset="0"/>
                            </a:rPr>
                            <m:t>𝑬</m:t>
                          </m:r>
                        </m:e>
                        <m:sub>
                          <m:r>
                            <a:rPr lang="en-US" altLang="zh-CN" sz="1400" b="1" i="1" smtClean="0">
                              <a:solidFill>
                                <a:srgbClr val="304371"/>
                              </a:solidFill>
                              <a:latin typeface="Cambria Math" panose="02040503050406030204" pitchFamily="18" charset="0"/>
                              <a:ea typeface="Cambria Math" panose="02040503050406030204" pitchFamily="18" charset="0"/>
                            </a:rPr>
                            <m:t>𝒋</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𝑽</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i="1" dirty="0">
                  <a:solidFill>
                    <a:srgbClr val="304371"/>
                  </a:solidFill>
                  <a:latin typeface="+mj-ea"/>
                  <a:ea typeface="+mj-ea"/>
                </a:endParaRPr>
              </a:p>
            </p:txBody>
          </p:sp>
        </mc:Choice>
        <mc:Fallback xmlns="">
          <p:sp>
            <p:nvSpPr>
              <p:cNvPr id="17" name="文本框 16">
                <a:extLst>
                  <a:ext uri="{FF2B5EF4-FFF2-40B4-BE49-F238E27FC236}">
                    <a16:creationId xmlns:a16="http://schemas.microsoft.com/office/drawing/2014/main" id="{E7E78F8E-8EB1-41D4-A38D-AF1FE9705461}"/>
                  </a:ext>
                </a:extLst>
              </p:cNvPr>
              <p:cNvSpPr txBox="1">
                <a:spLocks noRot="1" noChangeAspect="1" noMove="1" noResize="1" noEditPoints="1" noAdjustHandles="1" noChangeArrowheads="1" noChangeShapeType="1" noTextEdit="1"/>
              </p:cNvSpPr>
              <p:nvPr/>
            </p:nvSpPr>
            <p:spPr>
              <a:xfrm>
                <a:off x="60231" y="666169"/>
                <a:ext cx="1860583" cy="3860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EED3B4A-2B83-4CA5-A916-DB224DDB5A30}"/>
                  </a:ext>
                </a:extLst>
              </p:cNvPr>
              <p:cNvSpPr txBox="1"/>
              <p:nvPr/>
            </p:nvSpPr>
            <p:spPr>
              <a:xfrm>
                <a:off x="7994553" y="1252083"/>
                <a:ext cx="490520" cy="336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tx1"/>
                              </a:solidFill>
                              <a:latin typeface="Cambria Math" panose="02040503050406030204" pitchFamily="18" charset="0"/>
                              <a:ea typeface="Cambria Math" panose="02040503050406030204" pitchFamily="18" charset="0"/>
                            </a:rPr>
                          </m:ctrlPr>
                        </m:sSubSupPr>
                        <m:e>
                          <m:r>
                            <a:rPr lang="en-US" altLang="zh-CN" sz="1400" b="1" i="1" smtClean="0">
                              <a:solidFill>
                                <a:schemeClr val="tx1"/>
                              </a:solidFill>
                              <a:latin typeface="Cambria Math" panose="02040503050406030204" pitchFamily="18" charset="0"/>
                              <a:ea typeface="Cambria Math" panose="02040503050406030204" pitchFamily="18" charset="0"/>
                            </a:rPr>
                            <m:t>𝑹</m:t>
                          </m:r>
                        </m:e>
                        <m:sub>
                          <m:r>
                            <a:rPr lang="en-US" altLang="zh-CN" sz="1400" b="1" i="1" smtClean="0">
                              <a:solidFill>
                                <a:schemeClr val="tx1"/>
                              </a:solidFill>
                              <a:latin typeface="Cambria Math" panose="02040503050406030204" pitchFamily="18" charset="0"/>
                              <a:ea typeface="Cambria Math" panose="02040503050406030204" pitchFamily="18" charset="0"/>
                            </a:rPr>
                            <m:t>𝒊</m:t>
                          </m:r>
                          <m:r>
                            <a:rPr lang="en-US" altLang="zh-CN" sz="1400" b="1" i="1" smtClean="0">
                              <a:solidFill>
                                <a:schemeClr val="tx1"/>
                              </a:solidFill>
                              <a:latin typeface="Cambria Math" panose="02040503050406030204" pitchFamily="18" charset="0"/>
                              <a:ea typeface="Cambria Math" panose="02040503050406030204" pitchFamily="18" charset="0"/>
                            </a:rPr>
                            <m:t>∗</m:t>
                          </m:r>
                        </m:sub>
                        <m:sup>
                          <m:r>
                            <a:rPr lang="en-US" altLang="zh-CN" sz="1400" b="1" i="1" smtClean="0">
                              <a:solidFill>
                                <a:schemeClr val="tx1"/>
                              </a:solidFill>
                              <a:latin typeface="Cambria Math" panose="02040503050406030204" pitchFamily="18" charset="0"/>
                              <a:ea typeface="Cambria Math" panose="02040503050406030204" pitchFamily="18" charset="0"/>
                            </a:rPr>
                            <m:t>𝑺</m:t>
                          </m:r>
                        </m:sup>
                      </m:sSubSup>
                    </m:oMath>
                  </m:oMathPara>
                </a14:m>
                <a:endParaRPr lang="zh-CN" altLang="en-US" sz="1400" b="1" dirty="0">
                  <a:solidFill>
                    <a:schemeClr val="tx1"/>
                  </a:solidFill>
                  <a:latin typeface="+mj-ea"/>
                  <a:ea typeface="+mj-ea"/>
                </a:endParaRPr>
              </a:p>
            </p:txBody>
          </p:sp>
        </mc:Choice>
        <mc:Fallback xmlns="">
          <p:sp>
            <p:nvSpPr>
              <p:cNvPr id="20" name="文本框 19">
                <a:extLst>
                  <a:ext uri="{FF2B5EF4-FFF2-40B4-BE49-F238E27FC236}">
                    <a16:creationId xmlns:a16="http://schemas.microsoft.com/office/drawing/2014/main" id="{CEED3B4A-2B83-4CA5-A916-DB224DDB5A30}"/>
                  </a:ext>
                </a:extLst>
              </p:cNvPr>
              <p:cNvSpPr txBox="1">
                <a:spLocks noRot="1" noChangeAspect="1" noMove="1" noResize="1" noEditPoints="1" noAdjustHandles="1" noChangeArrowheads="1" noChangeShapeType="1" noTextEdit="1"/>
              </p:cNvSpPr>
              <p:nvPr/>
            </p:nvSpPr>
            <p:spPr>
              <a:xfrm>
                <a:off x="7994553" y="1252083"/>
                <a:ext cx="490520" cy="336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A283D84-E286-4365-8C8F-AB1D36A95744}"/>
                  </a:ext>
                </a:extLst>
              </p:cNvPr>
              <p:cNvSpPr txBox="1"/>
              <p:nvPr/>
            </p:nvSpPr>
            <p:spPr>
              <a:xfrm>
                <a:off x="840012" y="1249696"/>
                <a:ext cx="490520" cy="351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tx1"/>
                              </a:solidFill>
                              <a:latin typeface="Cambria Math" panose="02040503050406030204" pitchFamily="18" charset="0"/>
                              <a:ea typeface="Cambria Math" panose="02040503050406030204" pitchFamily="18" charset="0"/>
                            </a:rPr>
                          </m:ctrlPr>
                        </m:sSubSupPr>
                        <m:e>
                          <m:r>
                            <a:rPr lang="en-US" altLang="zh-CN" sz="1400" b="1" i="1" smtClean="0">
                              <a:solidFill>
                                <a:schemeClr val="tx1"/>
                              </a:solidFill>
                              <a:latin typeface="Cambria Math" panose="02040503050406030204" pitchFamily="18" charset="0"/>
                              <a:ea typeface="Cambria Math" panose="02040503050406030204" pitchFamily="18" charset="0"/>
                            </a:rPr>
                            <m:t>𝑹</m:t>
                          </m:r>
                        </m:e>
                        <m:sub>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𝒋</m:t>
                          </m:r>
                        </m:sub>
                        <m:sup>
                          <m:r>
                            <a:rPr lang="en-US" altLang="zh-CN" sz="1400" b="1" i="1" smtClean="0">
                              <a:solidFill>
                                <a:schemeClr val="tx1"/>
                              </a:solidFill>
                              <a:latin typeface="Cambria Math" panose="02040503050406030204" pitchFamily="18" charset="0"/>
                              <a:ea typeface="Cambria Math" panose="02040503050406030204" pitchFamily="18" charset="0"/>
                            </a:rPr>
                            <m:t>𝑺</m:t>
                          </m:r>
                        </m:sup>
                      </m:sSubSup>
                    </m:oMath>
                  </m:oMathPara>
                </a14:m>
                <a:endParaRPr lang="zh-CN" altLang="en-US" sz="1400" b="1" dirty="0">
                  <a:solidFill>
                    <a:schemeClr val="tx1"/>
                  </a:solidFill>
                  <a:latin typeface="+mj-ea"/>
                  <a:ea typeface="+mj-ea"/>
                </a:endParaRPr>
              </a:p>
            </p:txBody>
          </p:sp>
        </mc:Choice>
        <mc:Fallback xmlns="">
          <p:sp>
            <p:nvSpPr>
              <p:cNvPr id="21" name="文本框 20">
                <a:extLst>
                  <a:ext uri="{FF2B5EF4-FFF2-40B4-BE49-F238E27FC236}">
                    <a16:creationId xmlns:a16="http://schemas.microsoft.com/office/drawing/2014/main" id="{DA283D84-E286-4365-8C8F-AB1D36A95744}"/>
                  </a:ext>
                </a:extLst>
              </p:cNvPr>
              <p:cNvSpPr txBox="1">
                <a:spLocks noRot="1" noChangeAspect="1" noMove="1" noResize="1" noEditPoints="1" noAdjustHandles="1" noChangeArrowheads="1" noChangeShapeType="1" noTextEdit="1"/>
              </p:cNvSpPr>
              <p:nvPr/>
            </p:nvSpPr>
            <p:spPr>
              <a:xfrm>
                <a:off x="840012" y="1249696"/>
                <a:ext cx="490520" cy="35189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9623E27-C1C3-45A6-AEF4-544A16187CE7}"/>
                  </a:ext>
                </a:extLst>
              </p:cNvPr>
              <p:cNvSpPr txBox="1"/>
              <p:nvPr/>
            </p:nvSpPr>
            <p:spPr>
              <a:xfrm>
                <a:off x="7592084" y="1225725"/>
                <a:ext cx="1517085" cy="3724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𝑭</m:t>
                          </m:r>
                        </m:e>
                        <m:sub>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𝑺</m:t>
                              </m:r>
                            </m:e>
                            <m:sub>
                              <m:r>
                                <a:rPr lang="en-US" altLang="zh-CN" sz="1400" b="1" i="1" smtClean="0">
                                  <a:solidFill>
                                    <a:srgbClr val="304371"/>
                                  </a:solidFill>
                                  <a:latin typeface="Cambria Math" panose="02040503050406030204" pitchFamily="18" charset="0"/>
                                  <a:ea typeface="Cambria Math" panose="02040503050406030204" pitchFamily="18" charset="0"/>
                                </a:rPr>
                                <m:t>𝑼</m:t>
                              </m:r>
                            </m:sub>
                          </m:sSub>
                        </m:sub>
                      </m:sSub>
                      <m:d>
                        <m:dPr>
                          <m:ctrlPr>
                            <a:rPr lang="en-US" altLang="zh-CN" sz="1400" b="1" i="1" smtClean="0">
                              <a:solidFill>
                                <a:srgbClr val="304371"/>
                              </a:solidFill>
                              <a:latin typeface="Cambria Math" panose="02040503050406030204" pitchFamily="18" charset="0"/>
                              <a:ea typeface="Cambria Math" panose="02040503050406030204" pitchFamily="18" charset="0"/>
                            </a:rPr>
                          </m:ctrlPr>
                        </m:dPr>
                        <m:e>
                          <m:r>
                            <a:rPr lang="en-US" altLang="zh-CN" sz="1400" b="1" i="1" smtClean="0">
                              <a:solidFill>
                                <a:srgbClr val="304371"/>
                              </a:solidFill>
                              <a:latin typeface="Cambria Math" panose="02040503050406030204" pitchFamily="18" charset="0"/>
                              <a:ea typeface="Cambria Math" panose="02040503050406030204" pitchFamily="18" charset="0"/>
                            </a:rPr>
                            <m:t>         </m:t>
                          </m:r>
                        </m:e>
                      </m:d>
                      <m:r>
                        <a:rPr lang="en-US" altLang="zh-CN" sz="14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400" b="1" i="1">
                              <a:solidFill>
                                <a:srgbClr val="304371"/>
                              </a:solidFill>
                              <a:latin typeface="Cambria Math" panose="02040503050406030204" pitchFamily="18" charset="0"/>
                              <a:ea typeface="Cambria Math" panose="02040503050406030204" pitchFamily="18" charset="0"/>
                            </a:rPr>
                          </m:ctrlPr>
                        </m:sSubSupPr>
                        <m:e>
                          <m:r>
                            <a:rPr lang="en-US" altLang="zh-CN" sz="1400" b="1" i="1" smtClean="0">
                              <a:solidFill>
                                <a:srgbClr val="304371"/>
                              </a:solidFill>
                              <a:latin typeface="Cambria Math" panose="02040503050406030204" pitchFamily="18" charset="0"/>
                              <a:ea typeface="Cambria Math" panose="02040503050406030204" pitchFamily="18" charset="0"/>
                            </a:rPr>
                            <m:t>𝑪</m:t>
                          </m:r>
                        </m:e>
                        <m:sub>
                          <m:r>
                            <a:rPr lang="en-US" altLang="zh-CN" sz="1400" b="1" i="1" smtClean="0">
                              <a:solidFill>
                                <a:srgbClr val="304371"/>
                              </a:solidFill>
                              <a:latin typeface="Cambria Math" panose="02040503050406030204" pitchFamily="18" charset="0"/>
                              <a:ea typeface="Cambria Math" panose="02040503050406030204" pitchFamily="18" charset="0"/>
                            </a:rPr>
                            <m:t>𝒊</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𝑼</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i="1" dirty="0">
                  <a:solidFill>
                    <a:srgbClr val="304371"/>
                  </a:solidFill>
                  <a:latin typeface="+mj-ea"/>
                  <a:ea typeface="+mj-ea"/>
                </a:endParaRPr>
              </a:p>
            </p:txBody>
          </p:sp>
        </mc:Choice>
        <mc:Fallback xmlns="">
          <p:sp>
            <p:nvSpPr>
              <p:cNvPr id="22" name="文本框 21">
                <a:extLst>
                  <a:ext uri="{FF2B5EF4-FFF2-40B4-BE49-F238E27FC236}">
                    <a16:creationId xmlns:a16="http://schemas.microsoft.com/office/drawing/2014/main" id="{69623E27-C1C3-45A6-AEF4-544A16187CE7}"/>
                  </a:ext>
                </a:extLst>
              </p:cNvPr>
              <p:cNvSpPr txBox="1">
                <a:spLocks noRot="1" noChangeAspect="1" noMove="1" noResize="1" noEditPoints="1" noAdjustHandles="1" noChangeArrowheads="1" noChangeShapeType="1" noTextEdit="1"/>
              </p:cNvSpPr>
              <p:nvPr/>
            </p:nvSpPr>
            <p:spPr>
              <a:xfrm>
                <a:off x="7592084" y="1225725"/>
                <a:ext cx="1517085" cy="3724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0A4833A-757B-46FE-8A47-89C61AAA4544}"/>
                  </a:ext>
                </a:extLst>
              </p:cNvPr>
              <p:cNvSpPr txBox="1"/>
              <p:nvPr/>
            </p:nvSpPr>
            <p:spPr>
              <a:xfrm>
                <a:off x="453968" y="1225331"/>
                <a:ext cx="1466846" cy="4006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𝑭</m:t>
                          </m:r>
                        </m:e>
                        <m:sub>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𝑺</m:t>
                              </m:r>
                            </m:e>
                            <m:sub>
                              <m:r>
                                <a:rPr lang="en-US" altLang="zh-CN" sz="1400" b="1" i="1" smtClean="0">
                                  <a:solidFill>
                                    <a:srgbClr val="304371"/>
                                  </a:solidFill>
                                  <a:latin typeface="Cambria Math" panose="02040503050406030204" pitchFamily="18" charset="0"/>
                                  <a:ea typeface="Cambria Math" panose="02040503050406030204" pitchFamily="18" charset="0"/>
                                </a:rPr>
                                <m:t>𝑽</m:t>
                              </m:r>
                            </m:sub>
                          </m:sSub>
                        </m:sub>
                      </m:sSub>
                      <m:d>
                        <m:dPr>
                          <m:ctrlPr>
                            <a:rPr lang="en-US" altLang="zh-CN" sz="1400" b="1" i="1" smtClean="0">
                              <a:solidFill>
                                <a:srgbClr val="304371"/>
                              </a:solidFill>
                              <a:latin typeface="Cambria Math" panose="02040503050406030204" pitchFamily="18" charset="0"/>
                              <a:ea typeface="Cambria Math" panose="02040503050406030204" pitchFamily="18" charset="0"/>
                            </a:rPr>
                          </m:ctrlPr>
                        </m:dPr>
                        <m:e>
                          <m:r>
                            <a:rPr lang="en-US" altLang="zh-CN" sz="1400" b="1" i="1" smtClean="0">
                              <a:solidFill>
                                <a:srgbClr val="304371"/>
                              </a:solidFill>
                              <a:latin typeface="Cambria Math" panose="02040503050406030204" pitchFamily="18" charset="0"/>
                              <a:ea typeface="Cambria Math" panose="02040503050406030204" pitchFamily="18" charset="0"/>
                            </a:rPr>
                            <m:t>         </m:t>
                          </m:r>
                        </m:e>
                      </m:d>
                      <m:r>
                        <a:rPr lang="en-US" altLang="zh-CN" sz="14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400" b="1" i="1">
                              <a:solidFill>
                                <a:srgbClr val="304371"/>
                              </a:solidFill>
                              <a:latin typeface="Cambria Math" panose="02040503050406030204" pitchFamily="18" charset="0"/>
                              <a:ea typeface="Cambria Math" panose="02040503050406030204" pitchFamily="18" charset="0"/>
                            </a:rPr>
                          </m:ctrlPr>
                        </m:sSubSupPr>
                        <m:e>
                          <m:r>
                            <a:rPr lang="en-US" altLang="zh-CN" sz="1400" b="1" i="1" smtClean="0">
                              <a:solidFill>
                                <a:srgbClr val="304371"/>
                              </a:solidFill>
                              <a:latin typeface="Cambria Math" panose="02040503050406030204" pitchFamily="18" charset="0"/>
                              <a:ea typeface="Cambria Math" panose="02040503050406030204" pitchFamily="18" charset="0"/>
                            </a:rPr>
                            <m:t>𝑪</m:t>
                          </m:r>
                        </m:e>
                        <m:sub>
                          <m:r>
                            <a:rPr lang="en-US" altLang="zh-CN" sz="1400" b="1" i="1" smtClean="0">
                              <a:solidFill>
                                <a:srgbClr val="304371"/>
                              </a:solidFill>
                              <a:latin typeface="Cambria Math" panose="02040503050406030204" pitchFamily="18" charset="0"/>
                              <a:ea typeface="Cambria Math" panose="02040503050406030204" pitchFamily="18" charset="0"/>
                            </a:rPr>
                            <m:t>𝒋</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𝑽</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i="1" dirty="0">
                  <a:solidFill>
                    <a:srgbClr val="304371"/>
                  </a:solidFill>
                  <a:latin typeface="+mj-ea"/>
                  <a:ea typeface="+mj-ea"/>
                </a:endParaRPr>
              </a:p>
            </p:txBody>
          </p:sp>
        </mc:Choice>
        <mc:Fallback xmlns="">
          <p:sp>
            <p:nvSpPr>
              <p:cNvPr id="23" name="文本框 22">
                <a:extLst>
                  <a:ext uri="{FF2B5EF4-FFF2-40B4-BE49-F238E27FC236}">
                    <a16:creationId xmlns:a16="http://schemas.microsoft.com/office/drawing/2014/main" id="{10A4833A-757B-46FE-8A47-89C61AAA4544}"/>
                  </a:ext>
                </a:extLst>
              </p:cNvPr>
              <p:cNvSpPr txBox="1">
                <a:spLocks noRot="1" noChangeAspect="1" noMove="1" noResize="1" noEditPoints="1" noAdjustHandles="1" noChangeArrowheads="1" noChangeShapeType="1" noTextEdit="1"/>
              </p:cNvSpPr>
              <p:nvPr/>
            </p:nvSpPr>
            <p:spPr>
              <a:xfrm>
                <a:off x="453968" y="1225331"/>
                <a:ext cx="1466846" cy="40062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2A8F224-4144-42E2-95FF-F2E3B68A3F37}"/>
                  </a:ext>
                </a:extLst>
              </p:cNvPr>
              <p:cNvSpPr txBox="1"/>
              <p:nvPr/>
            </p:nvSpPr>
            <p:spPr>
              <a:xfrm>
                <a:off x="7053135" y="3650741"/>
                <a:ext cx="2165287" cy="414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𝒊</m:t>
                          </m:r>
                        </m:sub>
                        <m:sup>
                          <m:sSub>
                            <m:sSub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𝑼</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d>
                        <m:d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dPr>
                        <m:e>
                          <m:sSubSup>
                            <m:sSubSup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𝒊</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𝟏</m:t>
                              </m:r>
                            </m:sub>
                            <m:sup>
                              <m:sSub>
                                <m:sSub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𝑼</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sSubSup>
                            <m:sSubSup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a:solidFill>
                                    <a:schemeClr val="bg2">
                                      <a:lumMod val="50000"/>
                                    </a:schemeClr>
                                  </a:solidFill>
                                  <a:latin typeface="Cambria Math" panose="02040503050406030204" pitchFamily="18" charset="0"/>
                                  <a:ea typeface="Cambria Math" panose="02040503050406030204" pitchFamily="18" charset="0"/>
                                </a:rPr>
                                <m:t>𝒊</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𝟐</m:t>
                              </m:r>
                            </m:sub>
                            <m:sup>
                              <m:sSub>
                                <m:sSub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a:solidFill>
                                        <a:schemeClr val="bg2">
                                          <a:lumMod val="50000"/>
                                        </a:schemeClr>
                                      </a:solidFill>
                                      <a:latin typeface="Cambria Math" panose="02040503050406030204" pitchFamily="18" charset="0"/>
                                      <a:ea typeface="Cambria Math" panose="02040503050406030204" pitchFamily="18" charset="0"/>
                                    </a:rPr>
                                    <m:t>𝑼</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400" b="1" i="1">
                              <a:solidFill>
                                <a:schemeClr val="bg2">
                                  <a:lumMod val="50000"/>
                                </a:schemeClr>
                              </a:solidFill>
                              <a:latin typeface="Cambria Math" panose="02040503050406030204" pitchFamily="18" charset="0"/>
                              <a:ea typeface="Cambria Math" panose="02040503050406030204" pitchFamily="18" charset="0"/>
                            </a:rPr>
                            <m:t>…</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sSubSup>
                            <m:sSubSup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a:solidFill>
                                    <a:schemeClr val="bg2">
                                      <a:lumMod val="50000"/>
                                    </a:schemeClr>
                                  </a:solidFill>
                                  <a:latin typeface="Cambria Math" panose="02040503050406030204" pitchFamily="18" charset="0"/>
                                  <a:ea typeface="Cambria Math" panose="02040503050406030204" pitchFamily="18" charset="0"/>
                                </a:rPr>
                                <m:t>𝒊</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𝒌</m:t>
                              </m:r>
                            </m:sub>
                            <m:sup>
                              <m:sSub>
                                <m:sSub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a:solidFill>
                                        <a:schemeClr val="bg2">
                                          <a:lumMod val="50000"/>
                                        </a:schemeClr>
                                      </a:solidFill>
                                      <a:latin typeface="Cambria Math" panose="02040503050406030204" pitchFamily="18" charset="0"/>
                                      <a:ea typeface="Cambria Math" panose="02040503050406030204" pitchFamily="18" charset="0"/>
                                    </a:rPr>
                                    <m:t>𝑼</m:t>
                                  </m:r>
                                </m:sub>
                              </m:sSub>
                            </m:sup>
                          </m:sSubSup>
                        </m:e>
                      </m:d>
                    </m:oMath>
                  </m:oMathPara>
                </a14:m>
                <a:endParaRPr lang="zh-CN" altLang="en-US" sz="1400" b="1" dirty="0">
                  <a:solidFill>
                    <a:schemeClr val="bg2">
                      <a:lumMod val="50000"/>
                    </a:schemeClr>
                  </a:solidFill>
                  <a:latin typeface="+mj-ea"/>
                  <a:ea typeface="+mj-ea"/>
                </a:endParaRPr>
              </a:p>
            </p:txBody>
          </p:sp>
        </mc:Choice>
        <mc:Fallback xmlns="">
          <p:sp>
            <p:nvSpPr>
              <p:cNvPr id="24" name="文本框 23">
                <a:extLst>
                  <a:ext uri="{FF2B5EF4-FFF2-40B4-BE49-F238E27FC236}">
                    <a16:creationId xmlns:a16="http://schemas.microsoft.com/office/drawing/2014/main" id="{92A8F224-4144-42E2-95FF-F2E3B68A3F37}"/>
                  </a:ext>
                </a:extLst>
              </p:cNvPr>
              <p:cNvSpPr txBox="1">
                <a:spLocks noRot="1" noChangeAspect="1" noMove="1" noResize="1" noEditPoints="1" noAdjustHandles="1" noChangeArrowheads="1" noChangeShapeType="1" noTextEdit="1"/>
              </p:cNvSpPr>
              <p:nvPr/>
            </p:nvSpPr>
            <p:spPr>
              <a:xfrm>
                <a:off x="7053135" y="3650741"/>
                <a:ext cx="2165287" cy="4147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8C49902-E38C-4E78-BFB5-749F4E48B24E}"/>
                  </a:ext>
                </a:extLst>
              </p:cNvPr>
              <p:cNvSpPr txBox="1"/>
              <p:nvPr/>
            </p:nvSpPr>
            <p:spPr>
              <a:xfrm>
                <a:off x="0" y="3650741"/>
                <a:ext cx="2114205" cy="4196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𝒋</m:t>
                          </m:r>
                        </m:sub>
                        <m:sup>
                          <m:sSub>
                            <m:sSub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𝑽</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d>
                        <m:d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dPr>
                        <m:e>
                          <m:sSubSup>
                            <m:sSubSup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𝒋</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𝟏</m:t>
                              </m:r>
                            </m:sub>
                            <m:sup>
                              <m:sSub>
                                <m:sSubPr>
                                  <m:ctrlPr>
                                    <a:rPr lang="en-US" altLang="zh-CN" sz="1400" b="1"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𝑽</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sSubSup>
                            <m:sSubSup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𝒋</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𝟐</m:t>
                              </m:r>
                            </m:sub>
                            <m:sup>
                              <m:sSub>
                                <m:sSub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𝑽</m:t>
                                  </m:r>
                                </m:sub>
                              </m:sSub>
                            </m:sup>
                          </m:sSubSup>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400" b="1" i="1">
                              <a:solidFill>
                                <a:schemeClr val="bg2">
                                  <a:lumMod val="50000"/>
                                </a:schemeClr>
                              </a:solidFill>
                              <a:latin typeface="Cambria Math" panose="02040503050406030204" pitchFamily="18" charset="0"/>
                              <a:ea typeface="Cambria Math" panose="02040503050406030204" pitchFamily="18" charset="0"/>
                            </a:rPr>
                            <m:t>…</m:t>
                          </m:r>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m:t>
                          </m:r>
                          <m:sSubSup>
                            <m:sSubSup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SupPr>
                            <m:e>
                              <m:r>
                                <a:rPr lang="en-US" altLang="zh-CN" sz="1400" b="1" i="1">
                                  <a:solidFill>
                                    <a:schemeClr val="bg2">
                                      <a:lumMod val="50000"/>
                                    </a:schemeClr>
                                  </a:solidFill>
                                  <a:latin typeface="Cambria Math" panose="02040503050406030204" pitchFamily="18" charset="0"/>
                                  <a:ea typeface="Cambria Math" panose="02040503050406030204" pitchFamily="18" charset="0"/>
                                </a:rPr>
                                <m:t>𝜔</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𝒋𝒍</m:t>
                              </m:r>
                            </m:sub>
                            <m:sup>
                              <m:sSub>
                                <m:sSubPr>
                                  <m:ctrlPr>
                                    <a:rPr lang="en-US" altLang="zh-CN" sz="1400" b="1" i="1">
                                      <a:solidFill>
                                        <a:schemeClr val="bg2">
                                          <a:lumMod val="50000"/>
                                        </a:schemeClr>
                                      </a:solidFill>
                                      <a:latin typeface="Cambria Math" panose="02040503050406030204" pitchFamily="18" charset="0"/>
                                      <a:ea typeface="Cambria Math" panose="02040503050406030204" pitchFamily="18" charset="0"/>
                                    </a:rPr>
                                  </m:ctrlPr>
                                </m:sSubPr>
                                <m:e>
                                  <m:r>
                                    <a:rPr lang="en-US" altLang="zh-CN" sz="1400" b="1" i="1">
                                      <a:solidFill>
                                        <a:schemeClr val="bg2">
                                          <a:lumMod val="50000"/>
                                        </a:schemeClr>
                                      </a:solidFill>
                                      <a:latin typeface="Cambria Math" panose="02040503050406030204" pitchFamily="18" charset="0"/>
                                      <a:ea typeface="Cambria Math" panose="02040503050406030204" pitchFamily="18" charset="0"/>
                                    </a:rPr>
                                    <m:t>𝑺</m:t>
                                  </m:r>
                                </m:e>
                                <m:sub>
                                  <m:r>
                                    <a:rPr lang="en-US" altLang="zh-CN" sz="1400" b="1" i="1" smtClean="0">
                                      <a:solidFill>
                                        <a:schemeClr val="bg2">
                                          <a:lumMod val="50000"/>
                                        </a:schemeClr>
                                      </a:solidFill>
                                      <a:latin typeface="Cambria Math" panose="02040503050406030204" pitchFamily="18" charset="0"/>
                                      <a:ea typeface="Cambria Math" panose="02040503050406030204" pitchFamily="18" charset="0"/>
                                    </a:rPr>
                                    <m:t>𝑽</m:t>
                                  </m:r>
                                </m:sub>
                              </m:sSub>
                            </m:sup>
                          </m:sSubSup>
                        </m:e>
                      </m:d>
                    </m:oMath>
                  </m:oMathPara>
                </a14:m>
                <a:endParaRPr lang="zh-CN" altLang="en-US" sz="1400" b="1" dirty="0">
                  <a:solidFill>
                    <a:schemeClr val="bg2">
                      <a:lumMod val="50000"/>
                    </a:schemeClr>
                  </a:solidFill>
                  <a:latin typeface="+mj-ea"/>
                  <a:ea typeface="+mj-ea"/>
                </a:endParaRPr>
              </a:p>
            </p:txBody>
          </p:sp>
        </mc:Choice>
        <mc:Fallback xmlns="">
          <p:sp>
            <p:nvSpPr>
              <p:cNvPr id="25" name="文本框 24">
                <a:extLst>
                  <a:ext uri="{FF2B5EF4-FFF2-40B4-BE49-F238E27FC236}">
                    <a16:creationId xmlns:a16="http://schemas.microsoft.com/office/drawing/2014/main" id="{38C49902-E38C-4E78-BFB5-749F4E48B24E}"/>
                  </a:ext>
                </a:extLst>
              </p:cNvPr>
              <p:cNvSpPr txBox="1">
                <a:spLocks noRot="1" noChangeAspect="1" noMove="1" noResize="1" noEditPoints="1" noAdjustHandles="1" noChangeArrowheads="1" noChangeShapeType="1" noTextEdit="1"/>
              </p:cNvSpPr>
              <p:nvPr/>
            </p:nvSpPr>
            <p:spPr>
              <a:xfrm>
                <a:off x="0" y="3650741"/>
                <a:ext cx="2114205" cy="41966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06CA51E-823F-4B8E-89E9-660B6CDAF37F}"/>
                  </a:ext>
                </a:extLst>
              </p:cNvPr>
              <p:cNvSpPr txBox="1"/>
              <p:nvPr/>
            </p:nvSpPr>
            <p:spPr>
              <a:xfrm>
                <a:off x="8653480" y="3684405"/>
                <a:ext cx="490520" cy="3584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rgbClr val="304371"/>
                              </a:solidFill>
                              <a:latin typeface="Cambria Math" panose="02040503050406030204" pitchFamily="18" charset="0"/>
                              <a:ea typeface="Cambria Math" panose="02040503050406030204" pitchFamily="18" charset="0"/>
                            </a:rPr>
                          </m:ctrlPr>
                        </m:sSubSupPr>
                        <m:e>
                          <m:r>
                            <a:rPr lang="en-US" altLang="zh-CN" sz="1400" b="1" i="1" smtClean="0">
                              <a:solidFill>
                                <a:srgbClr val="304371"/>
                              </a:solidFill>
                              <a:latin typeface="Cambria Math" panose="02040503050406030204" pitchFamily="18" charset="0"/>
                              <a:ea typeface="Cambria Math" panose="02040503050406030204" pitchFamily="18" charset="0"/>
                            </a:rPr>
                            <m:t>𝑯</m:t>
                          </m:r>
                        </m:e>
                        <m:sub>
                          <m:r>
                            <a:rPr lang="en-US" altLang="zh-CN" sz="1400" b="1" i="1" smtClean="0">
                              <a:solidFill>
                                <a:srgbClr val="304371"/>
                              </a:solidFill>
                              <a:latin typeface="Cambria Math" panose="02040503050406030204" pitchFamily="18" charset="0"/>
                              <a:ea typeface="Cambria Math" panose="02040503050406030204" pitchFamily="18" charset="0"/>
                            </a:rPr>
                            <m:t>𝒊</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𝑼</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dirty="0">
                  <a:solidFill>
                    <a:srgbClr val="304371"/>
                  </a:solidFill>
                  <a:latin typeface="+mj-ea"/>
                  <a:ea typeface="+mj-ea"/>
                </a:endParaRPr>
              </a:p>
            </p:txBody>
          </p:sp>
        </mc:Choice>
        <mc:Fallback xmlns="">
          <p:sp>
            <p:nvSpPr>
              <p:cNvPr id="26" name="文本框 25">
                <a:extLst>
                  <a:ext uri="{FF2B5EF4-FFF2-40B4-BE49-F238E27FC236}">
                    <a16:creationId xmlns:a16="http://schemas.microsoft.com/office/drawing/2014/main" id="{606CA51E-823F-4B8E-89E9-660B6CDAF37F}"/>
                  </a:ext>
                </a:extLst>
              </p:cNvPr>
              <p:cNvSpPr txBox="1">
                <a:spLocks noRot="1" noChangeAspect="1" noMove="1" noResize="1" noEditPoints="1" noAdjustHandles="1" noChangeArrowheads="1" noChangeShapeType="1" noTextEdit="1"/>
              </p:cNvSpPr>
              <p:nvPr/>
            </p:nvSpPr>
            <p:spPr>
              <a:xfrm>
                <a:off x="8653480" y="3684405"/>
                <a:ext cx="490520" cy="35843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685EFE6-0273-4B01-80E1-EE0F0FE9CD72}"/>
                  </a:ext>
                </a:extLst>
              </p:cNvPr>
              <p:cNvSpPr txBox="1"/>
              <p:nvPr/>
            </p:nvSpPr>
            <p:spPr>
              <a:xfrm>
                <a:off x="1497089" y="3684405"/>
                <a:ext cx="490520" cy="3860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1" i="1" smtClean="0">
                              <a:solidFill>
                                <a:srgbClr val="304371"/>
                              </a:solidFill>
                              <a:latin typeface="Cambria Math" panose="02040503050406030204" pitchFamily="18" charset="0"/>
                              <a:ea typeface="Cambria Math" panose="02040503050406030204" pitchFamily="18" charset="0"/>
                            </a:rPr>
                          </m:ctrlPr>
                        </m:sSubSupPr>
                        <m:e>
                          <m:r>
                            <a:rPr lang="en-US" altLang="zh-CN" sz="1400" b="1" i="1" smtClean="0">
                              <a:solidFill>
                                <a:srgbClr val="304371"/>
                              </a:solidFill>
                              <a:latin typeface="Cambria Math" panose="02040503050406030204" pitchFamily="18" charset="0"/>
                              <a:ea typeface="Cambria Math" panose="02040503050406030204" pitchFamily="18" charset="0"/>
                            </a:rPr>
                            <m:t>𝑯</m:t>
                          </m:r>
                        </m:e>
                        <m:sub>
                          <m:r>
                            <a:rPr lang="en-US" altLang="zh-CN" sz="1400" b="1" i="1" smtClean="0">
                              <a:solidFill>
                                <a:srgbClr val="304371"/>
                              </a:solidFill>
                              <a:latin typeface="Cambria Math" panose="02040503050406030204" pitchFamily="18" charset="0"/>
                              <a:ea typeface="Cambria Math" panose="02040503050406030204" pitchFamily="18" charset="0"/>
                            </a:rPr>
                            <m:t>𝒋</m:t>
                          </m:r>
                        </m:sub>
                        <m:sup>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𝑽</m:t>
                              </m:r>
                            </m:e>
                            <m:sub>
                              <m:r>
                                <a:rPr lang="en-US" altLang="zh-CN" sz="1400" b="1" i="1" smtClean="0">
                                  <a:solidFill>
                                    <a:srgbClr val="304371"/>
                                  </a:solidFill>
                                  <a:latin typeface="Cambria Math" panose="02040503050406030204" pitchFamily="18" charset="0"/>
                                  <a:ea typeface="Cambria Math" panose="02040503050406030204" pitchFamily="18" charset="0"/>
                                </a:rPr>
                                <m:t>𝑺</m:t>
                              </m:r>
                            </m:sub>
                          </m:sSub>
                        </m:sup>
                      </m:sSubSup>
                    </m:oMath>
                  </m:oMathPara>
                </a14:m>
                <a:endParaRPr lang="zh-CN" altLang="en-US" sz="1400" b="1" dirty="0">
                  <a:solidFill>
                    <a:srgbClr val="304371"/>
                  </a:solidFill>
                  <a:latin typeface="+mj-ea"/>
                  <a:ea typeface="+mj-ea"/>
                </a:endParaRPr>
              </a:p>
            </p:txBody>
          </p:sp>
        </mc:Choice>
        <mc:Fallback xmlns="">
          <p:sp>
            <p:nvSpPr>
              <p:cNvPr id="27" name="文本框 26">
                <a:extLst>
                  <a:ext uri="{FF2B5EF4-FFF2-40B4-BE49-F238E27FC236}">
                    <a16:creationId xmlns:a16="http://schemas.microsoft.com/office/drawing/2014/main" id="{8685EFE6-0273-4B01-80E1-EE0F0FE9CD72}"/>
                  </a:ext>
                </a:extLst>
              </p:cNvPr>
              <p:cNvSpPr txBox="1">
                <a:spLocks noRot="1" noChangeAspect="1" noMove="1" noResize="1" noEditPoints="1" noAdjustHandles="1" noChangeArrowheads="1" noChangeShapeType="1" noTextEdit="1"/>
              </p:cNvSpPr>
              <p:nvPr/>
            </p:nvSpPr>
            <p:spPr>
              <a:xfrm>
                <a:off x="1497089" y="3684405"/>
                <a:ext cx="490520" cy="38600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FA65FEC-B2B4-4873-9FFC-B248EF02D7A8}"/>
                  </a:ext>
                </a:extLst>
              </p:cNvPr>
              <p:cNvSpPr txBox="1"/>
              <p:nvPr/>
            </p:nvSpPr>
            <p:spPr>
              <a:xfrm>
                <a:off x="5417066" y="3650677"/>
                <a:ext cx="1315995" cy="320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chemeClr val="tx1"/>
                              </a:solidFill>
                              <a:latin typeface="Cambria Math" panose="02040503050406030204" pitchFamily="18" charset="0"/>
                              <a:ea typeface="Cambria Math" panose="02040503050406030204" pitchFamily="18" charset="0"/>
                            </a:rPr>
                          </m:ctrlPr>
                        </m:sSubSupPr>
                        <m:e>
                          <m:sSubSup>
                            <m:sSubSupPr>
                              <m:ctrlPr>
                                <a:rPr lang="en-US" altLang="zh-CN" sz="1200" b="1" i="1">
                                  <a:solidFill>
                                    <a:schemeClr val="tx1"/>
                                  </a:solidFill>
                                  <a:latin typeface="Cambria Math" panose="02040503050406030204" pitchFamily="18" charset="0"/>
                                  <a:ea typeface="Cambria Math" panose="02040503050406030204" pitchFamily="18" charset="0"/>
                                </a:rPr>
                              </m:ctrlPr>
                            </m:sSubSupPr>
                            <m:e>
                              <m:sSubSup>
                                <m:sSubSupPr>
                                  <m:ctrlPr>
                                    <a:rPr lang="en-US" altLang="zh-CN" sz="1200" b="1" i="1">
                                      <a:solidFill>
                                        <a:schemeClr val="tx1"/>
                                      </a:solidFill>
                                      <a:latin typeface="Cambria Math" panose="02040503050406030204" pitchFamily="18" charset="0"/>
                                      <a:ea typeface="Cambria Math" panose="02040503050406030204" pitchFamily="18" charset="0"/>
                                    </a:rPr>
                                  </m:ctrlPr>
                                </m:sSubSupPr>
                                <m:e>
                                  <m:r>
                                    <a:rPr lang="en-US" altLang="zh-CN" sz="1200" b="1" i="1">
                                      <a:solidFill>
                                        <a:schemeClr val="tx1"/>
                                      </a:solidFill>
                                      <a:latin typeface="Cambria Math" panose="02040503050406030204" pitchFamily="18" charset="0"/>
                                      <a:ea typeface="Cambria Math" panose="02040503050406030204" pitchFamily="18" charset="0"/>
                                    </a:rPr>
                                    <m:t>𝑬</m:t>
                                  </m:r>
                                </m:e>
                                <m:sub>
                                  <m:r>
                                    <a:rPr lang="en-US" altLang="zh-CN" sz="1200" b="1" i="1">
                                      <a:solidFill>
                                        <a:schemeClr val="tx1"/>
                                      </a:solidFill>
                                      <a:latin typeface="Cambria Math" panose="02040503050406030204" pitchFamily="18" charset="0"/>
                                      <a:ea typeface="Cambria Math" panose="02040503050406030204" pitchFamily="18" charset="0"/>
                                    </a:rPr>
                                    <m:t>𝒊</m:t>
                                  </m:r>
                                </m:sub>
                                <m:sup>
                                  <m:sSub>
                                    <m:sSubPr>
                                      <m:ctrlPr>
                                        <a:rPr lang="en-US" altLang="zh-CN" sz="1200" b="1" i="1">
                                          <a:solidFill>
                                            <a:schemeClr val="tx1"/>
                                          </a:solidFill>
                                          <a:latin typeface="Cambria Math" panose="02040503050406030204" pitchFamily="18" charset="0"/>
                                          <a:ea typeface="Cambria Math" panose="02040503050406030204" pitchFamily="18" charset="0"/>
                                        </a:rPr>
                                      </m:ctrlPr>
                                    </m:sSubPr>
                                    <m:e>
                                      <m:r>
                                        <a:rPr lang="en-US" altLang="zh-CN" sz="1200" b="1" i="1">
                                          <a:solidFill>
                                            <a:schemeClr val="tx1"/>
                                          </a:solidFill>
                                          <a:latin typeface="Cambria Math" panose="02040503050406030204" pitchFamily="18" charset="0"/>
                                          <a:ea typeface="Cambria Math" panose="02040503050406030204" pitchFamily="18" charset="0"/>
                                        </a:rPr>
                                        <m:t>𝑼</m:t>
                                      </m:r>
                                    </m:e>
                                    <m:sub>
                                      <m:r>
                                        <a:rPr lang="en-US" altLang="zh-CN" sz="1200" b="1" i="1">
                                          <a:solidFill>
                                            <a:schemeClr val="tx1"/>
                                          </a:solidFill>
                                          <a:latin typeface="Cambria Math" panose="02040503050406030204" pitchFamily="18" charset="0"/>
                                          <a:ea typeface="Cambria Math" panose="02040503050406030204" pitchFamily="18" charset="0"/>
                                        </a:rPr>
                                        <m:t>𝑺</m:t>
                                      </m:r>
                                    </m:sub>
                                  </m:sSub>
                                </m:sup>
                              </m:sSubSup>
                              <m:r>
                                <a:rPr lang="en-US" altLang="zh-CN" sz="1200" b="1" i="1">
                                  <a:solidFill>
                                    <a:schemeClr val="tx1"/>
                                  </a:solidFill>
                                  <a:latin typeface="Cambria Math" panose="02040503050406030204" pitchFamily="18" charset="0"/>
                                  <a:ea typeface="Cambria Math" panose="02040503050406030204" pitchFamily="18" charset="0"/>
                                </a:rPr>
                                <m:t>⊕</m:t>
                              </m:r>
                              <m:r>
                                <a:rPr lang="en-US" altLang="zh-CN" sz="1200" b="1" i="1">
                                  <a:solidFill>
                                    <a:schemeClr val="tx1"/>
                                  </a:solidFill>
                                  <a:latin typeface="Cambria Math" panose="02040503050406030204" pitchFamily="18" charset="0"/>
                                  <a:ea typeface="Cambria Math" panose="02040503050406030204" pitchFamily="18" charset="0"/>
                                </a:rPr>
                                <m:t>𝑪</m:t>
                              </m:r>
                            </m:e>
                            <m:sub>
                              <m:r>
                                <a:rPr lang="en-US" altLang="zh-CN" sz="1200" b="1" i="1">
                                  <a:solidFill>
                                    <a:schemeClr val="tx1"/>
                                  </a:solidFill>
                                  <a:latin typeface="Cambria Math" panose="02040503050406030204" pitchFamily="18" charset="0"/>
                                  <a:ea typeface="Cambria Math" panose="02040503050406030204" pitchFamily="18" charset="0"/>
                                </a:rPr>
                                <m:t>𝒊</m:t>
                              </m:r>
                            </m:sub>
                            <m:sup>
                              <m:sSub>
                                <m:sSubPr>
                                  <m:ctrlPr>
                                    <a:rPr lang="en-US" altLang="zh-CN" sz="1200" b="1" i="1">
                                      <a:solidFill>
                                        <a:schemeClr val="tx1"/>
                                      </a:solidFill>
                                      <a:latin typeface="Cambria Math" panose="02040503050406030204" pitchFamily="18" charset="0"/>
                                      <a:ea typeface="Cambria Math" panose="02040503050406030204" pitchFamily="18" charset="0"/>
                                    </a:rPr>
                                  </m:ctrlPr>
                                </m:sSubPr>
                                <m:e>
                                  <m:r>
                                    <a:rPr lang="en-US" altLang="zh-CN" sz="1200" b="1" i="1">
                                      <a:solidFill>
                                        <a:schemeClr val="tx1"/>
                                      </a:solidFill>
                                      <a:latin typeface="Cambria Math" panose="02040503050406030204" pitchFamily="18" charset="0"/>
                                      <a:ea typeface="Cambria Math" panose="02040503050406030204" pitchFamily="18" charset="0"/>
                                    </a:rPr>
                                    <m:t>𝑼</m:t>
                                  </m:r>
                                </m:e>
                                <m:sub>
                                  <m:r>
                                    <a:rPr lang="en-US" altLang="zh-CN" sz="1200" b="1" i="1">
                                      <a:solidFill>
                                        <a:schemeClr val="tx1"/>
                                      </a:solidFill>
                                      <a:latin typeface="Cambria Math" panose="02040503050406030204" pitchFamily="18" charset="0"/>
                                      <a:ea typeface="Cambria Math" panose="02040503050406030204" pitchFamily="18" charset="0"/>
                                    </a:rPr>
                                    <m:t>𝑺</m:t>
                                  </m:r>
                                </m:sub>
                              </m:sSub>
                            </m:sup>
                          </m:sSubSup>
                          <m:r>
                            <a:rPr lang="en-US" altLang="zh-CN" sz="1200" b="1" i="1" smtClean="0">
                              <a:solidFill>
                                <a:schemeClr val="tx1"/>
                              </a:solidFill>
                              <a:latin typeface="Cambria Math" panose="02040503050406030204" pitchFamily="18" charset="0"/>
                              <a:ea typeface="Cambria Math" panose="02040503050406030204" pitchFamily="18" charset="0"/>
                            </a:rPr>
                            <m:t>⊕</m:t>
                          </m:r>
                          <m:r>
                            <a:rPr lang="en-US" altLang="zh-CN" sz="1200" b="1" i="1" smtClean="0">
                              <a:solidFill>
                                <a:schemeClr val="tx1"/>
                              </a:solidFill>
                              <a:latin typeface="Cambria Math" panose="02040503050406030204" pitchFamily="18" charset="0"/>
                              <a:ea typeface="Cambria Math" panose="02040503050406030204" pitchFamily="18" charset="0"/>
                            </a:rPr>
                            <m:t>𝑯</m:t>
                          </m:r>
                        </m:e>
                        <m:sub>
                          <m:r>
                            <a:rPr lang="en-US" altLang="zh-CN" sz="1200" b="1" i="1" smtClean="0">
                              <a:solidFill>
                                <a:schemeClr val="tx1"/>
                              </a:solidFill>
                              <a:latin typeface="Cambria Math" panose="02040503050406030204" pitchFamily="18" charset="0"/>
                              <a:ea typeface="Cambria Math" panose="02040503050406030204" pitchFamily="18" charset="0"/>
                            </a:rPr>
                            <m:t>𝒊</m:t>
                          </m:r>
                        </m:sub>
                        <m:sup>
                          <m:sSub>
                            <m:sSubPr>
                              <m:ctrlPr>
                                <a:rPr lang="en-US" altLang="zh-CN" sz="1200" b="1" i="1" smtClean="0">
                                  <a:solidFill>
                                    <a:schemeClr val="tx1"/>
                                  </a:solidFill>
                                  <a:latin typeface="Cambria Math" panose="02040503050406030204" pitchFamily="18" charset="0"/>
                                  <a:ea typeface="Cambria Math" panose="02040503050406030204" pitchFamily="18" charset="0"/>
                                </a:rPr>
                              </m:ctrlPr>
                            </m:sSubPr>
                            <m:e>
                              <m:r>
                                <a:rPr lang="en-US" altLang="zh-CN" sz="1200" b="1" i="1" smtClean="0">
                                  <a:solidFill>
                                    <a:schemeClr val="tx1"/>
                                  </a:solidFill>
                                  <a:latin typeface="Cambria Math" panose="02040503050406030204" pitchFamily="18" charset="0"/>
                                  <a:ea typeface="Cambria Math" panose="02040503050406030204" pitchFamily="18" charset="0"/>
                                </a:rPr>
                                <m:t>𝑼</m:t>
                              </m:r>
                            </m:e>
                            <m:sub>
                              <m:r>
                                <a:rPr lang="en-US" altLang="zh-CN" sz="1200" b="1" i="1" smtClean="0">
                                  <a:solidFill>
                                    <a:schemeClr val="tx1"/>
                                  </a:solidFill>
                                  <a:latin typeface="Cambria Math" panose="02040503050406030204" pitchFamily="18" charset="0"/>
                                  <a:ea typeface="Cambria Math" panose="02040503050406030204" pitchFamily="18" charset="0"/>
                                </a:rPr>
                                <m:t>𝑺</m:t>
                              </m:r>
                            </m:sub>
                          </m:sSub>
                        </m:sup>
                      </m:sSubSup>
                    </m:oMath>
                  </m:oMathPara>
                </a14:m>
                <a:endParaRPr lang="zh-CN" altLang="en-US" sz="1200" b="1" dirty="0">
                  <a:solidFill>
                    <a:schemeClr val="tx1"/>
                  </a:solidFill>
                  <a:latin typeface="+mj-ea"/>
                  <a:ea typeface="+mj-ea"/>
                </a:endParaRPr>
              </a:p>
            </p:txBody>
          </p:sp>
        </mc:Choice>
        <mc:Fallback xmlns="">
          <p:sp>
            <p:nvSpPr>
              <p:cNvPr id="28" name="文本框 27">
                <a:extLst>
                  <a:ext uri="{FF2B5EF4-FFF2-40B4-BE49-F238E27FC236}">
                    <a16:creationId xmlns:a16="http://schemas.microsoft.com/office/drawing/2014/main" id="{CFA65FEC-B2B4-4873-9FFC-B248EF02D7A8}"/>
                  </a:ext>
                </a:extLst>
              </p:cNvPr>
              <p:cNvSpPr txBox="1">
                <a:spLocks noRot="1" noChangeAspect="1" noMove="1" noResize="1" noEditPoints="1" noAdjustHandles="1" noChangeArrowheads="1" noChangeShapeType="1" noTextEdit="1"/>
              </p:cNvSpPr>
              <p:nvPr/>
            </p:nvSpPr>
            <p:spPr>
              <a:xfrm>
                <a:off x="5417066" y="3650677"/>
                <a:ext cx="1315995" cy="32053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D3A502F-AA24-4DCE-AE9B-06A30A0DF0CB}"/>
                  </a:ext>
                </a:extLst>
              </p:cNvPr>
              <p:cNvSpPr txBox="1"/>
              <p:nvPr/>
            </p:nvSpPr>
            <p:spPr>
              <a:xfrm>
                <a:off x="2285166" y="3663245"/>
                <a:ext cx="1315995" cy="3566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chemeClr val="tx1"/>
                              </a:solidFill>
                              <a:latin typeface="Cambria Math" panose="02040503050406030204" pitchFamily="18" charset="0"/>
                              <a:ea typeface="Cambria Math" panose="02040503050406030204" pitchFamily="18" charset="0"/>
                            </a:rPr>
                          </m:ctrlPr>
                        </m:sSubSupPr>
                        <m:e>
                          <m:sSubSup>
                            <m:sSubSupPr>
                              <m:ctrlPr>
                                <a:rPr lang="en-US" altLang="zh-CN" sz="1200" b="1" i="1">
                                  <a:solidFill>
                                    <a:schemeClr val="tx1"/>
                                  </a:solidFill>
                                  <a:latin typeface="Cambria Math" panose="02040503050406030204" pitchFamily="18" charset="0"/>
                                  <a:ea typeface="Cambria Math" panose="02040503050406030204" pitchFamily="18" charset="0"/>
                                </a:rPr>
                              </m:ctrlPr>
                            </m:sSubSupPr>
                            <m:e>
                              <m:sSubSup>
                                <m:sSubSupPr>
                                  <m:ctrlPr>
                                    <a:rPr lang="en-US" altLang="zh-CN" sz="1200" b="1" i="1">
                                      <a:solidFill>
                                        <a:schemeClr val="tx1"/>
                                      </a:solidFill>
                                      <a:latin typeface="Cambria Math" panose="02040503050406030204" pitchFamily="18" charset="0"/>
                                      <a:ea typeface="Cambria Math" panose="02040503050406030204" pitchFamily="18" charset="0"/>
                                    </a:rPr>
                                  </m:ctrlPr>
                                </m:sSubSupPr>
                                <m:e>
                                  <m:r>
                                    <a:rPr lang="en-US" altLang="zh-CN" sz="1200" b="1" i="1">
                                      <a:solidFill>
                                        <a:schemeClr val="tx1"/>
                                      </a:solidFill>
                                      <a:latin typeface="Cambria Math" panose="02040503050406030204" pitchFamily="18" charset="0"/>
                                      <a:ea typeface="Cambria Math" panose="02040503050406030204" pitchFamily="18" charset="0"/>
                                    </a:rPr>
                                    <m:t>𝑬</m:t>
                                  </m:r>
                                </m:e>
                                <m:sub>
                                  <m:r>
                                    <a:rPr lang="en-US" altLang="zh-CN" sz="1200" b="1" i="1" smtClean="0">
                                      <a:solidFill>
                                        <a:schemeClr val="tx1"/>
                                      </a:solidFill>
                                      <a:latin typeface="Cambria Math" panose="02040503050406030204" pitchFamily="18" charset="0"/>
                                      <a:ea typeface="Cambria Math" panose="02040503050406030204" pitchFamily="18" charset="0"/>
                                    </a:rPr>
                                    <m:t>𝒋</m:t>
                                  </m:r>
                                </m:sub>
                                <m:sup>
                                  <m:sSub>
                                    <m:sSubPr>
                                      <m:ctrlPr>
                                        <a:rPr lang="en-US" altLang="zh-CN" sz="1200" b="1" i="1">
                                          <a:solidFill>
                                            <a:schemeClr val="tx1"/>
                                          </a:solidFill>
                                          <a:latin typeface="Cambria Math" panose="02040503050406030204" pitchFamily="18" charset="0"/>
                                          <a:ea typeface="Cambria Math" panose="02040503050406030204" pitchFamily="18" charset="0"/>
                                        </a:rPr>
                                      </m:ctrlPr>
                                    </m:sSubPr>
                                    <m:e>
                                      <m:r>
                                        <a:rPr lang="en-US" altLang="zh-CN" sz="1200" b="1" i="1" smtClean="0">
                                          <a:solidFill>
                                            <a:schemeClr val="tx1"/>
                                          </a:solidFill>
                                          <a:latin typeface="Cambria Math" panose="02040503050406030204" pitchFamily="18" charset="0"/>
                                          <a:ea typeface="Cambria Math" panose="02040503050406030204" pitchFamily="18" charset="0"/>
                                        </a:rPr>
                                        <m:t>𝑽</m:t>
                                      </m:r>
                                    </m:e>
                                    <m:sub>
                                      <m:r>
                                        <a:rPr lang="en-US" altLang="zh-CN" sz="1200" b="1" i="1">
                                          <a:solidFill>
                                            <a:schemeClr val="tx1"/>
                                          </a:solidFill>
                                          <a:latin typeface="Cambria Math" panose="02040503050406030204" pitchFamily="18" charset="0"/>
                                          <a:ea typeface="Cambria Math" panose="02040503050406030204" pitchFamily="18" charset="0"/>
                                        </a:rPr>
                                        <m:t>𝑺</m:t>
                                      </m:r>
                                    </m:sub>
                                  </m:sSub>
                                </m:sup>
                              </m:sSubSup>
                              <m:r>
                                <a:rPr lang="en-US" altLang="zh-CN" sz="1200" b="1" i="1">
                                  <a:solidFill>
                                    <a:schemeClr val="tx1"/>
                                  </a:solidFill>
                                  <a:latin typeface="Cambria Math" panose="02040503050406030204" pitchFamily="18" charset="0"/>
                                  <a:ea typeface="Cambria Math" panose="02040503050406030204" pitchFamily="18" charset="0"/>
                                </a:rPr>
                                <m:t>⊕</m:t>
                              </m:r>
                              <m:r>
                                <a:rPr lang="en-US" altLang="zh-CN" sz="1200" b="1" i="1">
                                  <a:solidFill>
                                    <a:schemeClr val="tx1"/>
                                  </a:solidFill>
                                  <a:latin typeface="Cambria Math" panose="02040503050406030204" pitchFamily="18" charset="0"/>
                                  <a:ea typeface="Cambria Math" panose="02040503050406030204" pitchFamily="18" charset="0"/>
                                </a:rPr>
                                <m:t>𝑪</m:t>
                              </m:r>
                            </m:e>
                            <m:sub>
                              <m:r>
                                <a:rPr lang="en-US" altLang="zh-CN" sz="1200" b="1" i="1" smtClean="0">
                                  <a:solidFill>
                                    <a:schemeClr val="tx1"/>
                                  </a:solidFill>
                                  <a:latin typeface="Cambria Math" panose="02040503050406030204" pitchFamily="18" charset="0"/>
                                  <a:ea typeface="Cambria Math" panose="02040503050406030204" pitchFamily="18" charset="0"/>
                                </a:rPr>
                                <m:t>𝒋</m:t>
                              </m:r>
                            </m:sub>
                            <m:sup>
                              <m:sSub>
                                <m:sSubPr>
                                  <m:ctrlPr>
                                    <a:rPr lang="en-US" altLang="zh-CN" sz="1200" b="1" i="1">
                                      <a:solidFill>
                                        <a:schemeClr val="tx1"/>
                                      </a:solidFill>
                                      <a:latin typeface="Cambria Math" panose="02040503050406030204" pitchFamily="18" charset="0"/>
                                      <a:ea typeface="Cambria Math" panose="02040503050406030204" pitchFamily="18" charset="0"/>
                                    </a:rPr>
                                  </m:ctrlPr>
                                </m:sSubPr>
                                <m:e>
                                  <m:r>
                                    <a:rPr lang="en-US" altLang="zh-CN" sz="1200" b="1" i="1" smtClean="0">
                                      <a:solidFill>
                                        <a:schemeClr val="tx1"/>
                                      </a:solidFill>
                                      <a:latin typeface="Cambria Math" panose="02040503050406030204" pitchFamily="18" charset="0"/>
                                      <a:ea typeface="Cambria Math" panose="02040503050406030204" pitchFamily="18" charset="0"/>
                                    </a:rPr>
                                    <m:t>𝑽</m:t>
                                  </m:r>
                                </m:e>
                                <m:sub>
                                  <m:r>
                                    <a:rPr lang="en-US" altLang="zh-CN" sz="1200" b="1" i="1">
                                      <a:solidFill>
                                        <a:schemeClr val="tx1"/>
                                      </a:solidFill>
                                      <a:latin typeface="Cambria Math" panose="02040503050406030204" pitchFamily="18" charset="0"/>
                                      <a:ea typeface="Cambria Math" panose="02040503050406030204" pitchFamily="18" charset="0"/>
                                    </a:rPr>
                                    <m:t>𝑺</m:t>
                                  </m:r>
                                </m:sub>
                              </m:sSub>
                            </m:sup>
                          </m:sSubSup>
                          <m:r>
                            <a:rPr lang="en-US" altLang="zh-CN" sz="1200" b="1" i="1" smtClean="0">
                              <a:solidFill>
                                <a:schemeClr val="tx1"/>
                              </a:solidFill>
                              <a:latin typeface="Cambria Math" panose="02040503050406030204" pitchFamily="18" charset="0"/>
                              <a:ea typeface="Cambria Math" panose="02040503050406030204" pitchFamily="18" charset="0"/>
                            </a:rPr>
                            <m:t>⊕</m:t>
                          </m:r>
                          <m:r>
                            <a:rPr lang="en-US" altLang="zh-CN" sz="1200" b="1" i="1" smtClean="0">
                              <a:solidFill>
                                <a:schemeClr val="tx1"/>
                              </a:solidFill>
                              <a:latin typeface="Cambria Math" panose="02040503050406030204" pitchFamily="18" charset="0"/>
                              <a:ea typeface="Cambria Math" panose="02040503050406030204" pitchFamily="18" charset="0"/>
                            </a:rPr>
                            <m:t>𝑯</m:t>
                          </m:r>
                        </m:e>
                        <m:sub>
                          <m:r>
                            <a:rPr lang="en-US" altLang="zh-CN" sz="1200" b="1" i="1" smtClean="0">
                              <a:solidFill>
                                <a:schemeClr val="tx1"/>
                              </a:solidFill>
                              <a:latin typeface="Cambria Math" panose="02040503050406030204" pitchFamily="18" charset="0"/>
                              <a:ea typeface="Cambria Math" panose="02040503050406030204" pitchFamily="18" charset="0"/>
                            </a:rPr>
                            <m:t>𝒋</m:t>
                          </m:r>
                        </m:sub>
                        <m:sup>
                          <m:sSub>
                            <m:sSubPr>
                              <m:ctrlPr>
                                <a:rPr lang="en-US" altLang="zh-CN" sz="1200" b="1" i="1" smtClean="0">
                                  <a:solidFill>
                                    <a:schemeClr val="tx1"/>
                                  </a:solidFill>
                                  <a:latin typeface="Cambria Math" panose="02040503050406030204" pitchFamily="18" charset="0"/>
                                  <a:ea typeface="Cambria Math" panose="02040503050406030204" pitchFamily="18" charset="0"/>
                                </a:rPr>
                              </m:ctrlPr>
                            </m:sSubPr>
                            <m:e>
                              <m:r>
                                <a:rPr lang="en-US" altLang="zh-CN" sz="1200" b="1" i="1" smtClean="0">
                                  <a:solidFill>
                                    <a:schemeClr val="tx1"/>
                                  </a:solidFill>
                                  <a:latin typeface="Cambria Math" panose="02040503050406030204" pitchFamily="18" charset="0"/>
                                  <a:ea typeface="Cambria Math" panose="02040503050406030204" pitchFamily="18" charset="0"/>
                                </a:rPr>
                                <m:t>𝑽</m:t>
                              </m:r>
                            </m:e>
                            <m:sub>
                              <m:r>
                                <a:rPr lang="en-US" altLang="zh-CN" sz="1200" b="1" i="1" smtClean="0">
                                  <a:solidFill>
                                    <a:schemeClr val="tx1"/>
                                  </a:solidFill>
                                  <a:latin typeface="Cambria Math" panose="02040503050406030204" pitchFamily="18" charset="0"/>
                                  <a:ea typeface="Cambria Math" panose="02040503050406030204" pitchFamily="18" charset="0"/>
                                </a:rPr>
                                <m:t>𝑺</m:t>
                              </m:r>
                            </m:sub>
                          </m:sSub>
                        </m:sup>
                      </m:sSubSup>
                    </m:oMath>
                  </m:oMathPara>
                </a14:m>
                <a:endParaRPr lang="zh-CN" altLang="en-US" sz="1200" b="1" dirty="0">
                  <a:solidFill>
                    <a:schemeClr val="tx1"/>
                  </a:solidFill>
                  <a:latin typeface="+mj-ea"/>
                  <a:ea typeface="+mj-ea"/>
                </a:endParaRPr>
              </a:p>
            </p:txBody>
          </p:sp>
        </mc:Choice>
        <mc:Fallback xmlns="">
          <p:sp>
            <p:nvSpPr>
              <p:cNvPr id="30" name="文本框 29">
                <a:extLst>
                  <a:ext uri="{FF2B5EF4-FFF2-40B4-BE49-F238E27FC236}">
                    <a16:creationId xmlns:a16="http://schemas.microsoft.com/office/drawing/2014/main" id="{ED3A502F-AA24-4DCE-AE9B-06A30A0DF0CB}"/>
                  </a:ext>
                </a:extLst>
              </p:cNvPr>
              <p:cNvSpPr txBox="1">
                <a:spLocks noRot="1" noChangeAspect="1" noMove="1" noResize="1" noEditPoints="1" noAdjustHandles="1" noChangeArrowheads="1" noChangeShapeType="1" noTextEdit="1"/>
              </p:cNvSpPr>
              <p:nvPr/>
            </p:nvSpPr>
            <p:spPr>
              <a:xfrm>
                <a:off x="2285166" y="3663245"/>
                <a:ext cx="1315995" cy="35663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2827D20-3AC3-4F1C-86FF-DA6E6B597B3B}"/>
                  </a:ext>
                </a:extLst>
              </p:cNvPr>
              <p:cNvSpPr txBox="1"/>
              <p:nvPr/>
            </p:nvSpPr>
            <p:spPr>
              <a:xfrm>
                <a:off x="4898467" y="3663245"/>
                <a:ext cx="2535498"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𝑮</m:t>
                          </m:r>
                        </m:e>
                        <m:sub>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𝑺</m:t>
                              </m:r>
                            </m:e>
                            <m:sub>
                              <m:r>
                                <a:rPr lang="en-US" altLang="zh-CN" sz="1200" b="1" i="1" smtClean="0">
                                  <a:solidFill>
                                    <a:srgbClr val="304371"/>
                                  </a:solidFill>
                                  <a:latin typeface="Cambria Math" panose="02040503050406030204" pitchFamily="18" charset="0"/>
                                  <a:ea typeface="Cambria Math" panose="02040503050406030204" pitchFamily="18" charset="0"/>
                                </a:rPr>
                                <m:t>𝑼</m:t>
                              </m:r>
                            </m:sub>
                          </m:sSub>
                        </m:sub>
                      </m:sSub>
                      <m:d>
                        <m:dPr>
                          <m:ctrlPr>
                            <a:rPr lang="en-US" altLang="zh-CN" sz="1200" b="1" i="1" smtClean="0">
                              <a:solidFill>
                                <a:srgbClr val="304371"/>
                              </a:solidFill>
                              <a:latin typeface="Cambria Math" panose="02040503050406030204" pitchFamily="18" charset="0"/>
                              <a:ea typeface="Cambria Math" panose="02040503050406030204" pitchFamily="18" charset="0"/>
                            </a:rPr>
                          </m:ctrlPr>
                        </m:dPr>
                        <m:e>
                          <m:r>
                            <a:rPr lang="en-US" altLang="zh-CN" sz="1200" b="1" i="1" smtClean="0">
                              <a:solidFill>
                                <a:srgbClr val="304371"/>
                              </a:solidFill>
                              <a:latin typeface="Cambria Math" panose="02040503050406030204" pitchFamily="18" charset="0"/>
                              <a:ea typeface="Cambria Math" panose="02040503050406030204" pitchFamily="18" charset="0"/>
                            </a:rPr>
                            <m:t>                                     </m:t>
                          </m:r>
                        </m:e>
                      </m:d>
                      <m:r>
                        <a:rPr lang="en-US" altLang="zh-CN" sz="12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200" b="1" i="1" smtClean="0">
                              <a:solidFill>
                                <a:srgbClr val="304371"/>
                              </a:solidFill>
                              <a:latin typeface="Cambria Math" panose="02040503050406030204" pitchFamily="18" charset="0"/>
                              <a:ea typeface="Cambria Math" panose="02040503050406030204" pitchFamily="18" charset="0"/>
                            </a:rPr>
                          </m:ctrlPr>
                        </m:sSubSupPr>
                        <m:e>
                          <m:r>
                            <a:rPr lang="en-US" altLang="zh-CN" sz="1200" b="1" i="1" smtClean="0">
                              <a:solidFill>
                                <a:srgbClr val="304371"/>
                              </a:solidFill>
                              <a:latin typeface="Cambria Math" panose="02040503050406030204" pitchFamily="18" charset="0"/>
                              <a:ea typeface="Cambria Math" panose="02040503050406030204" pitchFamily="18" charset="0"/>
                            </a:rPr>
                            <m:t>𝑼</m:t>
                          </m:r>
                        </m:e>
                        <m:sub>
                          <m:r>
                            <a:rPr lang="en-US" altLang="zh-CN" sz="1200" b="1" i="1" smtClean="0">
                              <a:solidFill>
                                <a:srgbClr val="304371"/>
                              </a:solidFill>
                              <a:latin typeface="Cambria Math" panose="02040503050406030204" pitchFamily="18" charset="0"/>
                              <a:ea typeface="Cambria Math" panose="02040503050406030204" pitchFamily="18" charset="0"/>
                            </a:rPr>
                            <m:t>𝒊</m:t>
                          </m:r>
                        </m:sub>
                        <m:sup>
                          <m:r>
                            <a:rPr lang="en-US" altLang="zh-CN" sz="1200" b="1" i="1" smtClean="0">
                              <a:solidFill>
                                <a:srgbClr val="304371"/>
                              </a:solidFill>
                              <a:latin typeface="Cambria Math" panose="02040503050406030204" pitchFamily="18" charset="0"/>
                              <a:ea typeface="Cambria Math" panose="02040503050406030204" pitchFamily="18" charset="0"/>
                            </a:rPr>
                            <m:t>𝑺</m:t>
                          </m:r>
                        </m:sup>
                      </m:sSubSup>
                    </m:oMath>
                  </m:oMathPara>
                </a14:m>
                <a:endParaRPr lang="zh-CN" altLang="en-US" sz="1200" b="1" i="1" dirty="0">
                  <a:solidFill>
                    <a:srgbClr val="304371"/>
                  </a:solidFill>
                  <a:latin typeface="+mj-ea"/>
                  <a:ea typeface="+mj-ea"/>
                </a:endParaRPr>
              </a:p>
            </p:txBody>
          </p:sp>
        </mc:Choice>
        <mc:Fallback xmlns="">
          <p:sp>
            <p:nvSpPr>
              <p:cNvPr id="31" name="文本框 30">
                <a:extLst>
                  <a:ext uri="{FF2B5EF4-FFF2-40B4-BE49-F238E27FC236}">
                    <a16:creationId xmlns:a16="http://schemas.microsoft.com/office/drawing/2014/main" id="{D2827D20-3AC3-4F1C-86FF-DA6E6B597B3B}"/>
                  </a:ext>
                </a:extLst>
              </p:cNvPr>
              <p:cNvSpPr txBox="1">
                <a:spLocks noRot="1" noChangeAspect="1" noMove="1" noResize="1" noEditPoints="1" noAdjustHandles="1" noChangeArrowheads="1" noChangeShapeType="1" noTextEdit="1"/>
              </p:cNvSpPr>
              <p:nvPr/>
            </p:nvSpPr>
            <p:spPr>
              <a:xfrm>
                <a:off x="4898467" y="3663245"/>
                <a:ext cx="2535498" cy="30796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3B32F78-754B-409A-8839-3DB87479C283}"/>
                  </a:ext>
                </a:extLst>
              </p:cNvPr>
              <p:cNvSpPr txBox="1"/>
              <p:nvPr/>
            </p:nvSpPr>
            <p:spPr>
              <a:xfrm>
                <a:off x="1744012" y="3679914"/>
                <a:ext cx="2535498" cy="3131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𝑮</m:t>
                          </m:r>
                        </m:e>
                        <m:sub>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𝑺</m:t>
                              </m:r>
                            </m:e>
                            <m:sub>
                              <m:r>
                                <a:rPr lang="en-US" altLang="zh-CN" sz="1200" b="1" i="1" smtClean="0">
                                  <a:solidFill>
                                    <a:srgbClr val="304371"/>
                                  </a:solidFill>
                                  <a:latin typeface="Cambria Math" panose="02040503050406030204" pitchFamily="18" charset="0"/>
                                  <a:ea typeface="Cambria Math" panose="02040503050406030204" pitchFamily="18" charset="0"/>
                                </a:rPr>
                                <m:t>𝑽</m:t>
                              </m:r>
                            </m:sub>
                          </m:sSub>
                        </m:sub>
                      </m:sSub>
                      <m:d>
                        <m:dPr>
                          <m:ctrlPr>
                            <a:rPr lang="en-US" altLang="zh-CN" sz="1200" b="1" i="1" smtClean="0">
                              <a:solidFill>
                                <a:srgbClr val="304371"/>
                              </a:solidFill>
                              <a:latin typeface="Cambria Math" panose="02040503050406030204" pitchFamily="18" charset="0"/>
                              <a:ea typeface="Cambria Math" panose="02040503050406030204" pitchFamily="18" charset="0"/>
                            </a:rPr>
                          </m:ctrlPr>
                        </m:dPr>
                        <m:e>
                          <m:r>
                            <a:rPr lang="en-US" altLang="zh-CN" sz="1200" b="1" i="1" smtClean="0">
                              <a:solidFill>
                                <a:srgbClr val="304371"/>
                              </a:solidFill>
                              <a:latin typeface="Cambria Math" panose="02040503050406030204" pitchFamily="18" charset="0"/>
                              <a:ea typeface="Cambria Math" panose="02040503050406030204" pitchFamily="18" charset="0"/>
                            </a:rPr>
                            <m:t>                                     </m:t>
                          </m:r>
                        </m:e>
                      </m:d>
                      <m:r>
                        <a:rPr lang="en-US" altLang="zh-CN" sz="1200" b="1" i="1" smtClean="0">
                          <a:solidFill>
                            <a:srgbClr val="304371"/>
                          </a:solidFill>
                          <a:latin typeface="Cambria Math" panose="02040503050406030204" pitchFamily="18" charset="0"/>
                          <a:ea typeface="Cambria Math" panose="02040503050406030204" pitchFamily="18" charset="0"/>
                        </a:rPr>
                        <m:t>=</m:t>
                      </m:r>
                      <m:sSubSup>
                        <m:sSubSupPr>
                          <m:ctrlPr>
                            <a:rPr lang="en-US" altLang="zh-CN" sz="1200" b="1" i="1" smtClean="0">
                              <a:solidFill>
                                <a:srgbClr val="304371"/>
                              </a:solidFill>
                              <a:latin typeface="Cambria Math" panose="02040503050406030204" pitchFamily="18" charset="0"/>
                              <a:ea typeface="Cambria Math" panose="02040503050406030204" pitchFamily="18" charset="0"/>
                            </a:rPr>
                          </m:ctrlPr>
                        </m:sSubSupPr>
                        <m:e>
                          <m:r>
                            <a:rPr lang="en-US" altLang="zh-CN" sz="1200" b="1" i="1" smtClean="0">
                              <a:solidFill>
                                <a:srgbClr val="304371"/>
                              </a:solidFill>
                              <a:latin typeface="Cambria Math" panose="02040503050406030204" pitchFamily="18" charset="0"/>
                              <a:ea typeface="Cambria Math" panose="02040503050406030204" pitchFamily="18" charset="0"/>
                            </a:rPr>
                            <m:t>𝑽</m:t>
                          </m:r>
                        </m:e>
                        <m:sub>
                          <m:r>
                            <a:rPr lang="en-US" altLang="zh-CN" sz="1200" b="1" i="1" smtClean="0">
                              <a:solidFill>
                                <a:srgbClr val="304371"/>
                              </a:solidFill>
                              <a:latin typeface="Cambria Math" panose="02040503050406030204" pitchFamily="18" charset="0"/>
                              <a:ea typeface="Cambria Math" panose="02040503050406030204" pitchFamily="18" charset="0"/>
                            </a:rPr>
                            <m:t>𝒋</m:t>
                          </m:r>
                        </m:sub>
                        <m:sup>
                          <m:r>
                            <a:rPr lang="en-US" altLang="zh-CN" sz="1200" b="1" i="1" smtClean="0">
                              <a:solidFill>
                                <a:srgbClr val="304371"/>
                              </a:solidFill>
                              <a:latin typeface="Cambria Math" panose="02040503050406030204" pitchFamily="18" charset="0"/>
                              <a:ea typeface="Cambria Math" panose="02040503050406030204" pitchFamily="18" charset="0"/>
                            </a:rPr>
                            <m:t>𝑺</m:t>
                          </m:r>
                        </m:sup>
                      </m:sSubSup>
                    </m:oMath>
                  </m:oMathPara>
                </a14:m>
                <a:endParaRPr lang="zh-CN" altLang="en-US" sz="1200" b="1" i="1" dirty="0">
                  <a:solidFill>
                    <a:srgbClr val="304371"/>
                  </a:solidFill>
                  <a:latin typeface="+mj-ea"/>
                  <a:ea typeface="+mj-ea"/>
                </a:endParaRPr>
              </a:p>
            </p:txBody>
          </p:sp>
        </mc:Choice>
        <mc:Fallback xmlns="">
          <p:sp>
            <p:nvSpPr>
              <p:cNvPr id="32" name="文本框 31">
                <a:extLst>
                  <a:ext uri="{FF2B5EF4-FFF2-40B4-BE49-F238E27FC236}">
                    <a16:creationId xmlns:a16="http://schemas.microsoft.com/office/drawing/2014/main" id="{A3B32F78-754B-409A-8839-3DB87479C283}"/>
                  </a:ext>
                </a:extLst>
              </p:cNvPr>
              <p:cNvSpPr txBox="1">
                <a:spLocks noRot="1" noChangeAspect="1" noMove="1" noResize="1" noEditPoints="1" noAdjustHandles="1" noChangeArrowheads="1" noChangeShapeType="1" noTextEdit="1"/>
              </p:cNvSpPr>
              <p:nvPr/>
            </p:nvSpPr>
            <p:spPr>
              <a:xfrm>
                <a:off x="1744012" y="3679914"/>
                <a:ext cx="2535498" cy="313163"/>
              </a:xfrm>
              <a:prstGeom prst="rect">
                <a:avLst/>
              </a:prstGeom>
              <a:blipFill>
                <a:blip r:embed="rId18"/>
                <a:stretch>
                  <a:fillRect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8DE2EC8-F779-47AA-AC1C-779B5AE896E0}"/>
                  </a:ext>
                </a:extLst>
              </p:cNvPr>
              <p:cNvSpPr txBox="1"/>
              <p:nvPr/>
            </p:nvSpPr>
            <p:spPr>
              <a:xfrm>
                <a:off x="7131162" y="3670778"/>
                <a:ext cx="605605"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200" b="1" i="1" smtClean="0">
                              <a:solidFill>
                                <a:schemeClr val="bg2">
                                  <a:lumMod val="50000"/>
                                </a:schemeClr>
                              </a:solidFill>
                              <a:latin typeface="Cambria Math" panose="02040503050406030204" pitchFamily="18" charset="0"/>
                              <a:ea typeface="Cambria Math" panose="02040503050406030204" pitchFamily="18" charset="0"/>
                            </a:rPr>
                          </m:ctrlPr>
                        </m:sSupPr>
                        <m:e>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ℝ</m:t>
                          </m:r>
                        </m:e>
                        <m:sup>
                          <m:r>
                            <a:rPr lang="en-US" altLang="zh-CN" sz="1200" b="1" i="0" smtClean="0">
                              <a:solidFill>
                                <a:schemeClr val="bg2">
                                  <a:lumMod val="50000"/>
                                </a:schemeClr>
                              </a:solidFill>
                              <a:latin typeface="Cambria Math" panose="02040503050406030204" pitchFamily="18" charset="0"/>
                              <a:ea typeface="Cambria Math" panose="02040503050406030204" pitchFamily="18" charset="0"/>
                            </a:rPr>
                            <m:t>𝐍</m:t>
                          </m:r>
                          <m:r>
                            <a:rPr lang="en-US" altLang="zh-CN" sz="1200" b="1" i="0">
                              <a:solidFill>
                                <a:schemeClr val="bg2">
                                  <a:lumMod val="50000"/>
                                </a:schemeClr>
                              </a:solidFill>
                              <a:latin typeface="Cambria Math" panose="02040503050406030204" pitchFamily="18" charset="0"/>
                              <a:ea typeface="Cambria Math" panose="02040503050406030204" pitchFamily="18" charset="0"/>
                            </a:rPr>
                            <m:t>×</m:t>
                          </m:r>
                          <m:r>
                            <a:rPr lang="en-US" altLang="zh-CN" sz="1200" b="1" i="0" smtClean="0">
                              <a:solidFill>
                                <a:schemeClr val="bg2">
                                  <a:lumMod val="50000"/>
                                </a:schemeClr>
                              </a:solidFill>
                              <a:latin typeface="Cambria Math" panose="02040503050406030204" pitchFamily="18" charset="0"/>
                              <a:ea typeface="Cambria Math" panose="02040503050406030204" pitchFamily="18" charset="0"/>
                            </a:rPr>
                            <m:t>𝐃</m:t>
                          </m:r>
                        </m:sup>
                      </m:sSup>
                    </m:oMath>
                  </m:oMathPara>
                </a14:m>
                <a:endParaRPr lang="zh-CN" altLang="en-US" sz="1200" b="1" dirty="0">
                  <a:solidFill>
                    <a:schemeClr val="bg2">
                      <a:lumMod val="50000"/>
                    </a:schemeClr>
                  </a:solidFill>
                  <a:latin typeface="+mj-ea"/>
                  <a:ea typeface="+mj-ea"/>
                </a:endParaRPr>
              </a:p>
            </p:txBody>
          </p:sp>
        </mc:Choice>
        <mc:Fallback xmlns="">
          <p:sp>
            <p:nvSpPr>
              <p:cNvPr id="33" name="文本框 32">
                <a:extLst>
                  <a:ext uri="{FF2B5EF4-FFF2-40B4-BE49-F238E27FC236}">
                    <a16:creationId xmlns:a16="http://schemas.microsoft.com/office/drawing/2014/main" id="{68DE2EC8-F779-47AA-AC1C-779B5AE896E0}"/>
                  </a:ext>
                </a:extLst>
              </p:cNvPr>
              <p:cNvSpPr txBox="1">
                <a:spLocks noRot="1" noChangeAspect="1" noMove="1" noResize="1" noEditPoints="1" noAdjustHandles="1" noChangeArrowheads="1" noChangeShapeType="1" noTextEdit="1"/>
              </p:cNvSpPr>
              <p:nvPr/>
            </p:nvSpPr>
            <p:spPr>
              <a:xfrm>
                <a:off x="7131162" y="3670778"/>
                <a:ext cx="605605" cy="280333"/>
              </a:xfrm>
              <a:prstGeom prst="rect">
                <a:avLst/>
              </a:prstGeom>
              <a:blipFill>
                <a:blip r:embed="rId19"/>
                <a:stretch>
                  <a:fillRect r="-2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005CDB4-065E-4DA9-820F-74622DF3AD73}"/>
                  </a:ext>
                </a:extLst>
              </p:cNvPr>
              <p:cNvSpPr txBox="1"/>
              <p:nvPr/>
            </p:nvSpPr>
            <p:spPr>
              <a:xfrm>
                <a:off x="3956500" y="3670777"/>
                <a:ext cx="605605"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200" b="1" i="1" smtClean="0">
                              <a:solidFill>
                                <a:schemeClr val="bg2">
                                  <a:lumMod val="50000"/>
                                </a:schemeClr>
                              </a:solidFill>
                              <a:latin typeface="Cambria Math" panose="02040503050406030204" pitchFamily="18" charset="0"/>
                              <a:ea typeface="Cambria Math" panose="02040503050406030204" pitchFamily="18" charset="0"/>
                            </a:rPr>
                          </m:ctrlPr>
                        </m:sSupPr>
                        <m:e>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ℝ</m:t>
                          </m:r>
                        </m:e>
                        <m:sup>
                          <m:r>
                            <a:rPr lang="en-US" altLang="zh-CN" sz="1200" b="1" i="0" smtClean="0">
                              <a:solidFill>
                                <a:schemeClr val="bg2">
                                  <a:lumMod val="50000"/>
                                </a:schemeClr>
                              </a:solidFill>
                              <a:latin typeface="Cambria Math" panose="02040503050406030204" pitchFamily="18" charset="0"/>
                              <a:ea typeface="Cambria Math" panose="02040503050406030204" pitchFamily="18" charset="0"/>
                            </a:rPr>
                            <m:t>𝐍</m:t>
                          </m:r>
                          <m:r>
                            <a:rPr lang="en-US" altLang="zh-CN" sz="1200" b="1" i="0">
                              <a:solidFill>
                                <a:schemeClr val="bg2">
                                  <a:lumMod val="50000"/>
                                </a:schemeClr>
                              </a:solidFill>
                              <a:latin typeface="Cambria Math" panose="02040503050406030204" pitchFamily="18" charset="0"/>
                              <a:ea typeface="Cambria Math" panose="02040503050406030204" pitchFamily="18" charset="0"/>
                            </a:rPr>
                            <m:t>×</m:t>
                          </m:r>
                          <m:r>
                            <a:rPr lang="en-US" altLang="zh-CN" sz="1200" b="1" i="0" smtClean="0">
                              <a:solidFill>
                                <a:schemeClr val="bg2">
                                  <a:lumMod val="50000"/>
                                </a:schemeClr>
                              </a:solidFill>
                              <a:latin typeface="Cambria Math" panose="02040503050406030204" pitchFamily="18" charset="0"/>
                              <a:ea typeface="Cambria Math" panose="02040503050406030204" pitchFamily="18" charset="0"/>
                            </a:rPr>
                            <m:t>𝐃</m:t>
                          </m:r>
                        </m:sup>
                      </m:sSup>
                    </m:oMath>
                  </m:oMathPara>
                </a14:m>
                <a:endParaRPr lang="zh-CN" altLang="en-US" sz="1200" b="1" dirty="0">
                  <a:solidFill>
                    <a:schemeClr val="bg2">
                      <a:lumMod val="50000"/>
                    </a:schemeClr>
                  </a:solidFill>
                  <a:latin typeface="+mj-ea"/>
                  <a:ea typeface="+mj-ea"/>
                </a:endParaRPr>
              </a:p>
            </p:txBody>
          </p:sp>
        </mc:Choice>
        <mc:Fallback xmlns="">
          <p:sp>
            <p:nvSpPr>
              <p:cNvPr id="34" name="文本框 33">
                <a:extLst>
                  <a:ext uri="{FF2B5EF4-FFF2-40B4-BE49-F238E27FC236}">
                    <a16:creationId xmlns:a16="http://schemas.microsoft.com/office/drawing/2014/main" id="{A005CDB4-065E-4DA9-820F-74622DF3AD73}"/>
                  </a:ext>
                </a:extLst>
              </p:cNvPr>
              <p:cNvSpPr txBox="1">
                <a:spLocks noRot="1" noChangeAspect="1" noMove="1" noResize="1" noEditPoints="1" noAdjustHandles="1" noChangeArrowheads="1" noChangeShapeType="1" noTextEdit="1"/>
              </p:cNvSpPr>
              <p:nvPr/>
            </p:nvSpPr>
            <p:spPr>
              <a:xfrm>
                <a:off x="3956500" y="3670777"/>
                <a:ext cx="605605" cy="280333"/>
              </a:xfrm>
              <a:prstGeom prst="rect">
                <a:avLst/>
              </a:prstGeom>
              <a:blipFill>
                <a:blip r:embed="rId20"/>
                <a:stretch>
                  <a:fillRect r="-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4BA8780-638C-47B3-B4BD-A803924F9324}"/>
                  </a:ext>
                </a:extLst>
              </p:cNvPr>
              <p:cNvSpPr txBox="1"/>
              <p:nvPr/>
            </p:nvSpPr>
            <p:spPr>
              <a:xfrm>
                <a:off x="3766132" y="1475433"/>
                <a:ext cx="1587665" cy="33547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solidFill>
                                <a:srgbClr val="304371"/>
                              </a:solidFill>
                              <a:latin typeface="Cambria Math" panose="02040503050406030204" pitchFamily="18" charset="0"/>
                              <a:ea typeface="Cambria Math" panose="02040503050406030204" pitchFamily="18" charset="0"/>
                            </a:rPr>
                          </m:ctrlPr>
                        </m:sSubPr>
                        <m:e>
                          <m:r>
                            <a:rPr lang="en-US" altLang="zh-CN" sz="1400" b="1" i="1" smtClean="0">
                              <a:solidFill>
                                <a:srgbClr val="304371"/>
                              </a:solidFill>
                              <a:latin typeface="Cambria Math" panose="02040503050406030204" pitchFamily="18" charset="0"/>
                              <a:ea typeface="Cambria Math" panose="02040503050406030204" pitchFamily="18" charset="0"/>
                            </a:rPr>
                            <m:t>𝑮</m:t>
                          </m:r>
                        </m:e>
                        <m:sub>
                          <m:r>
                            <a:rPr lang="en-US" altLang="zh-CN" sz="1400" b="1" i="1" smtClean="0">
                              <a:solidFill>
                                <a:srgbClr val="304371"/>
                              </a:solidFill>
                              <a:latin typeface="Cambria Math" panose="02040503050406030204" pitchFamily="18" charset="0"/>
                              <a:ea typeface="Cambria Math" panose="02040503050406030204" pitchFamily="18" charset="0"/>
                            </a:rPr>
                            <m:t>𝑪</m:t>
                          </m:r>
                        </m:sub>
                      </m:sSub>
                      <m:d>
                        <m:dPr>
                          <m:ctrlPr>
                            <a:rPr lang="en-US" altLang="zh-CN" sz="1400" b="1" i="1" smtClean="0">
                              <a:solidFill>
                                <a:srgbClr val="304371"/>
                              </a:solidFill>
                              <a:latin typeface="Cambria Math" panose="02040503050406030204" pitchFamily="18" charset="0"/>
                              <a:ea typeface="Cambria Math" panose="02040503050406030204" pitchFamily="18" charset="0"/>
                            </a:rPr>
                          </m:ctrlPr>
                        </m:dPr>
                        <m:e>
                          <m:sSup>
                            <m:sSupPr>
                              <m:ctrlPr>
                                <a:rPr lang="en-US" altLang="zh-CN" sz="1400" b="1" i="1" smtClean="0">
                                  <a:solidFill>
                                    <a:srgbClr val="304371"/>
                                  </a:solidFill>
                                  <a:latin typeface="Cambria Math" panose="02040503050406030204" pitchFamily="18" charset="0"/>
                                  <a:ea typeface="Cambria Math" panose="02040503050406030204" pitchFamily="18" charset="0"/>
                                </a:rPr>
                              </m:ctrlPr>
                            </m:sSupPr>
                            <m:e>
                              <m:r>
                                <a:rPr lang="en-US" altLang="zh-CN" sz="1400" b="1" i="1" smtClean="0">
                                  <a:solidFill>
                                    <a:srgbClr val="304371"/>
                                  </a:solidFill>
                                  <a:latin typeface="Cambria Math" panose="02040503050406030204" pitchFamily="18" charset="0"/>
                                  <a:ea typeface="Cambria Math" panose="02040503050406030204" pitchFamily="18" charset="0"/>
                                </a:rPr>
                                <m:t>𝑼</m:t>
                              </m:r>
                            </m:e>
                            <m:sup>
                              <m:r>
                                <a:rPr lang="en-US" altLang="zh-CN" sz="1400" b="1" i="1" smtClean="0">
                                  <a:solidFill>
                                    <a:srgbClr val="304371"/>
                                  </a:solidFill>
                                  <a:latin typeface="Cambria Math" panose="02040503050406030204" pitchFamily="18" charset="0"/>
                                  <a:ea typeface="Cambria Math" panose="02040503050406030204" pitchFamily="18" charset="0"/>
                                </a:rPr>
                                <m:t>𝑺</m:t>
                              </m:r>
                            </m:sup>
                          </m:sSup>
                          <m:r>
                            <a:rPr lang="en-US" altLang="zh-CN" sz="1400" b="1" i="1" smtClean="0">
                              <a:solidFill>
                                <a:srgbClr val="304371"/>
                              </a:solidFill>
                              <a:latin typeface="Cambria Math" panose="02040503050406030204" pitchFamily="18" charset="0"/>
                              <a:ea typeface="Cambria Math" panose="02040503050406030204" pitchFamily="18" charset="0"/>
                            </a:rPr>
                            <m:t>,</m:t>
                          </m:r>
                          <m:sSup>
                            <m:sSupPr>
                              <m:ctrlPr>
                                <a:rPr lang="en-US" altLang="zh-CN" sz="1400" b="1" i="1" smtClean="0">
                                  <a:solidFill>
                                    <a:srgbClr val="304371"/>
                                  </a:solidFill>
                                  <a:latin typeface="Cambria Math" panose="02040503050406030204" pitchFamily="18" charset="0"/>
                                  <a:ea typeface="Cambria Math" panose="02040503050406030204" pitchFamily="18" charset="0"/>
                                </a:rPr>
                              </m:ctrlPr>
                            </m:sSupPr>
                            <m:e>
                              <m:r>
                                <a:rPr lang="en-US" altLang="zh-CN" sz="1400" b="1" i="1" smtClean="0">
                                  <a:solidFill>
                                    <a:srgbClr val="304371"/>
                                  </a:solidFill>
                                  <a:latin typeface="Cambria Math" panose="02040503050406030204" pitchFamily="18" charset="0"/>
                                  <a:ea typeface="Cambria Math" panose="02040503050406030204" pitchFamily="18" charset="0"/>
                                </a:rPr>
                                <m:t>𝑽</m:t>
                              </m:r>
                            </m:e>
                            <m:sup>
                              <m:r>
                                <a:rPr lang="en-US" altLang="zh-CN" sz="1400" b="1" i="1" smtClean="0">
                                  <a:solidFill>
                                    <a:srgbClr val="304371"/>
                                  </a:solidFill>
                                  <a:latin typeface="Cambria Math" panose="02040503050406030204" pitchFamily="18" charset="0"/>
                                  <a:ea typeface="Cambria Math" panose="02040503050406030204" pitchFamily="18" charset="0"/>
                                </a:rPr>
                                <m:t>𝑺</m:t>
                              </m:r>
                            </m:sup>
                          </m:sSup>
                          <m:r>
                            <a:rPr lang="en-US" altLang="zh-CN" sz="1400" b="1" i="1" smtClean="0">
                              <a:solidFill>
                                <a:srgbClr val="304371"/>
                              </a:solidFill>
                              <a:latin typeface="Cambria Math" panose="02040503050406030204" pitchFamily="18" charset="0"/>
                              <a:ea typeface="Cambria Math" panose="02040503050406030204" pitchFamily="18" charset="0"/>
                            </a:rPr>
                            <m:t> </m:t>
                          </m:r>
                        </m:e>
                      </m:d>
                      <m:r>
                        <a:rPr lang="en-US" altLang="zh-CN" sz="1400" b="1" i="1" smtClean="0">
                          <a:solidFill>
                            <a:srgbClr val="304371"/>
                          </a:solidFill>
                          <a:latin typeface="Cambria Math" panose="02040503050406030204" pitchFamily="18" charset="0"/>
                          <a:ea typeface="Cambria Math" panose="02040503050406030204" pitchFamily="18" charset="0"/>
                        </a:rPr>
                        <m:t>=</m:t>
                      </m:r>
                      <m:sSup>
                        <m:sSupPr>
                          <m:ctrlPr>
                            <a:rPr lang="en-US" altLang="zh-CN" sz="1400" b="1" i="1" smtClean="0">
                              <a:solidFill>
                                <a:srgbClr val="304371"/>
                              </a:solidFill>
                              <a:latin typeface="Cambria Math" panose="02040503050406030204" pitchFamily="18" charset="0"/>
                              <a:ea typeface="Cambria Math" panose="02040503050406030204" pitchFamily="18" charset="0"/>
                            </a:rPr>
                          </m:ctrlPr>
                        </m:sSupPr>
                        <m:e>
                          <m:acc>
                            <m:accPr>
                              <m:chr m:val="̂"/>
                              <m:ctrlPr>
                                <a:rPr lang="en-US" altLang="zh-CN" sz="1400" b="1" i="1" smtClean="0">
                                  <a:solidFill>
                                    <a:srgbClr val="304371"/>
                                  </a:solidFill>
                                  <a:latin typeface="Cambria Math" panose="02040503050406030204" pitchFamily="18" charset="0"/>
                                  <a:ea typeface="Cambria Math" panose="02040503050406030204" pitchFamily="18" charset="0"/>
                                </a:rPr>
                              </m:ctrlPr>
                            </m:accPr>
                            <m:e>
                              <m:r>
                                <a:rPr lang="en-US" altLang="zh-CN" sz="1400" b="1" i="1" smtClean="0">
                                  <a:solidFill>
                                    <a:srgbClr val="304371"/>
                                  </a:solidFill>
                                  <a:latin typeface="Cambria Math" panose="02040503050406030204" pitchFamily="18" charset="0"/>
                                  <a:ea typeface="Cambria Math" panose="02040503050406030204" pitchFamily="18" charset="0"/>
                                </a:rPr>
                                <m:t>𝑹</m:t>
                              </m:r>
                            </m:e>
                          </m:acc>
                        </m:e>
                        <m:sup>
                          <m:r>
                            <a:rPr lang="en-US" altLang="zh-CN" sz="1400" b="1" i="1" smtClean="0">
                              <a:solidFill>
                                <a:srgbClr val="304371"/>
                              </a:solidFill>
                              <a:latin typeface="Cambria Math" panose="02040503050406030204" pitchFamily="18" charset="0"/>
                              <a:ea typeface="Cambria Math" panose="02040503050406030204" pitchFamily="18" charset="0"/>
                            </a:rPr>
                            <m:t>𝑺</m:t>
                          </m:r>
                        </m:sup>
                      </m:sSup>
                    </m:oMath>
                  </m:oMathPara>
                </a14:m>
                <a:endParaRPr lang="zh-CN" altLang="en-US" sz="1400" b="1" i="1" dirty="0">
                  <a:solidFill>
                    <a:srgbClr val="304371"/>
                  </a:solidFill>
                  <a:latin typeface="+mj-ea"/>
                  <a:ea typeface="+mj-ea"/>
                </a:endParaRPr>
              </a:p>
            </p:txBody>
          </p:sp>
        </mc:Choice>
        <mc:Fallback xmlns="">
          <p:sp>
            <p:nvSpPr>
              <p:cNvPr id="35" name="文本框 34">
                <a:extLst>
                  <a:ext uri="{FF2B5EF4-FFF2-40B4-BE49-F238E27FC236}">
                    <a16:creationId xmlns:a16="http://schemas.microsoft.com/office/drawing/2014/main" id="{94BA8780-638C-47B3-B4BD-A803924F9324}"/>
                  </a:ext>
                </a:extLst>
              </p:cNvPr>
              <p:cNvSpPr txBox="1">
                <a:spLocks noRot="1" noChangeAspect="1" noMove="1" noResize="1" noEditPoints="1" noAdjustHandles="1" noChangeArrowheads="1" noChangeShapeType="1" noTextEdit="1"/>
              </p:cNvSpPr>
              <p:nvPr/>
            </p:nvSpPr>
            <p:spPr>
              <a:xfrm>
                <a:off x="3766132" y="1475433"/>
                <a:ext cx="1587665" cy="335476"/>
              </a:xfrm>
              <a:prstGeom prst="rect">
                <a:avLst/>
              </a:prstGeom>
              <a:blipFill>
                <a:blip r:embed="rId21"/>
                <a:stretch>
                  <a:fillRect r="-923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FC1F735-914A-4BDE-ABF2-14A6E84435CE}"/>
              </a:ext>
            </a:extLst>
          </p:cNvPr>
          <p:cNvPicPr>
            <a:picLocks noChangeAspect="1"/>
          </p:cNvPicPr>
          <p:nvPr/>
        </p:nvPicPr>
        <p:blipFill>
          <a:blip r:embed="rId22"/>
          <a:stretch>
            <a:fillRect/>
          </a:stretch>
        </p:blipFill>
        <p:spPr>
          <a:xfrm>
            <a:off x="1639302" y="4315570"/>
            <a:ext cx="5767362" cy="702048"/>
          </a:xfrm>
          <a:prstGeom prst="rect">
            <a:avLst/>
          </a:prstGeom>
        </p:spPr>
      </p:pic>
      <p:grpSp>
        <p:nvGrpSpPr>
          <p:cNvPr id="36" name="组合 35">
            <a:extLst>
              <a:ext uri="{FF2B5EF4-FFF2-40B4-BE49-F238E27FC236}">
                <a16:creationId xmlns:a16="http://schemas.microsoft.com/office/drawing/2014/main" id="{D2742B81-845C-4642-B0BA-66AC703ACB53}"/>
              </a:ext>
            </a:extLst>
          </p:cNvPr>
          <p:cNvGrpSpPr/>
          <p:nvPr/>
        </p:nvGrpSpPr>
        <p:grpSpPr>
          <a:xfrm>
            <a:off x="1225955" y="1859037"/>
            <a:ext cx="6692085" cy="1825368"/>
            <a:chOff x="1225957" y="2101297"/>
            <a:chExt cx="6692085" cy="1825368"/>
          </a:xfrm>
        </p:grpSpPr>
        <p:pic>
          <p:nvPicPr>
            <p:cNvPr id="3" name="图片 2">
              <a:extLst>
                <a:ext uri="{FF2B5EF4-FFF2-40B4-BE49-F238E27FC236}">
                  <a16:creationId xmlns:a16="http://schemas.microsoft.com/office/drawing/2014/main" id="{C8013375-47F4-41BA-8FEF-173FF633A1E9}"/>
                </a:ext>
              </a:extLst>
            </p:cNvPr>
            <p:cNvPicPr>
              <a:picLocks noChangeAspect="1"/>
            </p:cNvPicPr>
            <p:nvPr/>
          </p:nvPicPr>
          <p:blipFill>
            <a:blip r:embed="rId23"/>
            <a:stretch>
              <a:fillRect/>
            </a:stretch>
          </p:blipFill>
          <p:spPr>
            <a:xfrm>
              <a:off x="1225957" y="2101297"/>
              <a:ext cx="6692085" cy="1825368"/>
            </a:xfrm>
            <a:prstGeom prst="rect">
              <a:avLst/>
            </a:prstGeom>
          </p:spPr>
        </p:pic>
        <p:sp>
          <p:nvSpPr>
            <p:cNvPr id="12" name="矩形 11">
              <a:extLst>
                <a:ext uri="{FF2B5EF4-FFF2-40B4-BE49-F238E27FC236}">
                  <a16:creationId xmlns:a16="http://schemas.microsoft.com/office/drawing/2014/main" id="{7F35C5CA-556F-4E63-8BD9-2AC9557CEE2A}"/>
                </a:ext>
              </a:extLst>
            </p:cNvPr>
            <p:cNvSpPr/>
            <p:nvPr/>
          </p:nvSpPr>
          <p:spPr>
            <a:xfrm>
              <a:off x="3606800" y="3321050"/>
              <a:ext cx="1968500" cy="605615"/>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280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1" grpId="0" animBg="1"/>
      <p:bldP spid="42" grpId="0" animBg="1"/>
      <p:bldP spid="39" grpId="0" animBg="1"/>
      <p:bldP spid="40" grpId="0" animBg="1"/>
      <p:bldP spid="38" grpId="0" animBg="1"/>
      <p:bldP spid="37" grpId="0" animBg="1"/>
      <p:bldP spid="11" grpId="0"/>
      <p:bldP spid="14" grpId="0"/>
      <p:bldP spid="16" grpId="0"/>
      <p:bldP spid="17" grpId="0"/>
      <p:bldP spid="20" grpId="0"/>
      <p:bldP spid="21" grpId="0"/>
      <p:bldP spid="22" grpId="0"/>
      <p:bldP spid="23" grpId="0"/>
      <p:bldP spid="24" grpId="0"/>
      <p:bldP spid="24" grpId="1"/>
      <p:bldP spid="25" grpId="0"/>
      <p:bldP spid="25" grpId="1"/>
      <p:bldP spid="26" grpId="0"/>
      <p:bldP spid="27" grpId="0"/>
      <p:bldP spid="28" grpId="0"/>
      <p:bldP spid="30" grpId="0"/>
      <p:bldP spid="31" grpId="0"/>
      <p:bldP spid="32" grpId="0"/>
      <p:bldP spid="33" grpId="0"/>
      <p:bldP spid="34"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4" y="68257"/>
            <a:ext cx="508657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Embedding Attribution Alignment Module</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3640A21-3027-4E6A-8C6D-1211543A83AC}"/>
                  </a:ext>
                </a:extLst>
              </p:cNvPr>
              <p:cNvSpPr txBox="1"/>
              <p:nvPr/>
            </p:nvSpPr>
            <p:spPr>
              <a:xfrm>
                <a:off x="7280631" y="5348539"/>
                <a:ext cx="949661"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ea typeface="Cambria Math" panose="02040503050406030204" pitchFamily="18" charset="0"/>
                        </a:rPr>
                        <m:t>∈</m:t>
                      </m:r>
                      <m:sSup>
                        <m:sSupPr>
                          <m:ctrlPr>
                            <a:rPr lang="en-US" altLang="zh-CN" sz="1800" b="0" i="1" smtClean="0">
                              <a:solidFill>
                                <a:schemeClr val="tx1"/>
                              </a:solidFill>
                              <a:latin typeface="Cambria Math" panose="02040503050406030204" pitchFamily="18" charset="0"/>
                              <a:ea typeface="Cambria Math" panose="02040503050406030204" pitchFamily="18" charset="0"/>
                            </a:rPr>
                          </m:ctrlPr>
                        </m:sSupPr>
                        <m:e>
                          <m:r>
                            <a:rPr lang="zh-CN" altLang="en-US" sz="1800" dirty="0">
                              <a:latin typeface="Cambria Math" panose="02040503050406030204" pitchFamily="18" charset="0"/>
                            </a:rPr>
                            <m:t>ℝ</m:t>
                          </m:r>
                        </m:e>
                        <m:sup>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latin typeface="Cambria Math" panose="02040503050406030204" pitchFamily="18" charset="0"/>
                              <a:ea typeface="Cambria Math" panose="02040503050406030204" pitchFamily="18" charset="0"/>
                            </a:rPr>
                            <m:t>×</m:t>
                          </m:r>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𝑑</m:t>
                              </m:r>
                            </m:e>
                            <m:sub>
                              <m:r>
                                <a:rPr lang="en-US" altLang="zh-CN" sz="1800" b="0" i="1" smtClean="0">
                                  <a:latin typeface="Cambria Math" panose="02040503050406030204" pitchFamily="18" charset="0"/>
                                  <a:ea typeface="Cambria Math" panose="02040503050406030204" pitchFamily="18" charset="0"/>
                                </a:rPr>
                                <m:t>0</m:t>
                              </m:r>
                            </m:sub>
                          </m:sSub>
                        </m:sup>
                      </m:sSup>
                    </m:oMath>
                  </m:oMathPara>
                </a14:m>
                <a:endParaRPr lang="zh-CN" altLang="en-US" sz="1800" dirty="0">
                  <a:solidFill>
                    <a:schemeClr val="tx1"/>
                  </a:solidFill>
                  <a:latin typeface="+mj-ea"/>
                  <a:ea typeface="+mj-ea"/>
                </a:endParaRPr>
              </a:p>
            </p:txBody>
          </p:sp>
        </mc:Choice>
        <mc:Fallback xmlns="">
          <p:sp>
            <p:nvSpPr>
              <p:cNvPr id="24" name="文本框 23">
                <a:extLst>
                  <a:ext uri="{FF2B5EF4-FFF2-40B4-BE49-F238E27FC236}">
                    <a16:creationId xmlns:a16="http://schemas.microsoft.com/office/drawing/2014/main" id="{A3640A21-3027-4E6A-8C6D-1211543A83AC}"/>
                  </a:ext>
                </a:extLst>
              </p:cNvPr>
              <p:cNvSpPr txBox="1">
                <a:spLocks noRot="1" noChangeAspect="1" noMove="1" noResize="1" noEditPoints="1" noAdjustHandles="1" noChangeArrowheads="1" noChangeShapeType="1" noTextEdit="1"/>
              </p:cNvSpPr>
              <p:nvPr/>
            </p:nvSpPr>
            <p:spPr>
              <a:xfrm>
                <a:off x="7280631" y="5348539"/>
                <a:ext cx="949661" cy="374270"/>
              </a:xfrm>
              <a:prstGeom prst="rect">
                <a:avLst/>
              </a:prstGeom>
              <a:blipFill>
                <a:blip r:embed="rId3"/>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50A94E1-BE94-42A0-9F81-83942AF7A451}"/>
              </a:ext>
            </a:extLst>
          </p:cNvPr>
          <p:cNvPicPr>
            <a:picLocks noChangeAspect="1"/>
          </p:cNvPicPr>
          <p:nvPr/>
        </p:nvPicPr>
        <p:blipFill>
          <a:blip r:embed="rId4"/>
          <a:stretch>
            <a:fillRect/>
          </a:stretch>
        </p:blipFill>
        <p:spPr>
          <a:xfrm>
            <a:off x="6016" y="589019"/>
            <a:ext cx="2641957" cy="4530415"/>
          </a:xfrm>
          <a:prstGeom prst="rect">
            <a:avLst/>
          </a:prstGeom>
        </p:spPr>
      </p:pic>
      <p:pic>
        <p:nvPicPr>
          <p:cNvPr id="5" name="图片 4">
            <a:extLst>
              <a:ext uri="{FF2B5EF4-FFF2-40B4-BE49-F238E27FC236}">
                <a16:creationId xmlns:a16="http://schemas.microsoft.com/office/drawing/2014/main" id="{A1C59C23-2A07-4C5F-8786-3715226C67AD}"/>
              </a:ext>
            </a:extLst>
          </p:cNvPr>
          <p:cNvPicPr>
            <a:picLocks noChangeAspect="1"/>
          </p:cNvPicPr>
          <p:nvPr/>
        </p:nvPicPr>
        <p:blipFill rotWithShape="1">
          <a:blip r:embed="rId5"/>
          <a:srcRect l="841" t="3059"/>
          <a:stretch/>
        </p:blipFill>
        <p:spPr>
          <a:xfrm>
            <a:off x="2711047" y="1211254"/>
            <a:ext cx="3721905" cy="1714503"/>
          </a:xfrm>
          <a:prstGeom prst="rect">
            <a:avLst/>
          </a:prstGeom>
        </p:spPr>
      </p:pic>
      <p:pic>
        <p:nvPicPr>
          <p:cNvPr id="6" name="图片 5">
            <a:extLst>
              <a:ext uri="{FF2B5EF4-FFF2-40B4-BE49-F238E27FC236}">
                <a16:creationId xmlns:a16="http://schemas.microsoft.com/office/drawing/2014/main" id="{CAB690BA-7B84-44D4-9F9E-B41C4AD203EC}"/>
              </a:ext>
            </a:extLst>
          </p:cNvPr>
          <p:cNvPicPr>
            <a:picLocks noChangeAspect="1"/>
          </p:cNvPicPr>
          <p:nvPr/>
        </p:nvPicPr>
        <p:blipFill>
          <a:blip r:embed="rId6"/>
          <a:stretch>
            <a:fillRect/>
          </a:stretch>
        </p:blipFill>
        <p:spPr>
          <a:xfrm>
            <a:off x="6434482" y="1026032"/>
            <a:ext cx="2641957" cy="1914352"/>
          </a:xfrm>
          <a:prstGeom prst="rect">
            <a:avLst/>
          </a:prstGeom>
        </p:spPr>
      </p:pic>
      <p:pic>
        <p:nvPicPr>
          <p:cNvPr id="7" name="图片 6">
            <a:extLst>
              <a:ext uri="{FF2B5EF4-FFF2-40B4-BE49-F238E27FC236}">
                <a16:creationId xmlns:a16="http://schemas.microsoft.com/office/drawing/2014/main" id="{543407E0-F27F-42DE-9E2F-233FC899EAA7}"/>
              </a:ext>
            </a:extLst>
          </p:cNvPr>
          <p:cNvPicPr>
            <a:picLocks noChangeAspect="1"/>
          </p:cNvPicPr>
          <p:nvPr/>
        </p:nvPicPr>
        <p:blipFill rotWithShape="1">
          <a:blip r:embed="rId7"/>
          <a:srcRect b="60014"/>
          <a:stretch/>
        </p:blipFill>
        <p:spPr>
          <a:xfrm>
            <a:off x="2922906" y="3469023"/>
            <a:ext cx="3068194" cy="1151103"/>
          </a:xfrm>
          <a:prstGeom prst="rect">
            <a:avLst/>
          </a:prstGeom>
        </p:spPr>
      </p:pic>
      <p:pic>
        <p:nvPicPr>
          <p:cNvPr id="8" name="图片 7">
            <a:extLst>
              <a:ext uri="{FF2B5EF4-FFF2-40B4-BE49-F238E27FC236}">
                <a16:creationId xmlns:a16="http://schemas.microsoft.com/office/drawing/2014/main" id="{A056CFDC-BFC4-47E0-9858-7CA3DEA3A531}"/>
              </a:ext>
            </a:extLst>
          </p:cNvPr>
          <p:cNvPicPr>
            <a:picLocks noChangeAspect="1"/>
          </p:cNvPicPr>
          <p:nvPr/>
        </p:nvPicPr>
        <p:blipFill rotWithShape="1">
          <a:blip r:embed="rId8"/>
          <a:srcRect b="60869"/>
          <a:stretch/>
        </p:blipFill>
        <p:spPr>
          <a:xfrm>
            <a:off x="5991100" y="3469023"/>
            <a:ext cx="3135558" cy="1151102"/>
          </a:xfrm>
          <a:prstGeom prst="rect">
            <a:avLst/>
          </a:prstGeom>
        </p:spPr>
      </p:pic>
    </p:spTree>
    <p:extLst>
      <p:ext uri="{BB962C8B-B14F-4D97-AF65-F5344CB8AC3E}">
        <p14:creationId xmlns:p14="http://schemas.microsoft.com/office/powerpoint/2010/main" val="363763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4" y="68257"/>
            <a:ext cx="3714860"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Vertical Attribution Alignment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5CF19B6-B779-41F7-84C5-F43F681245A3}"/>
                  </a:ext>
                </a:extLst>
              </p:cNvPr>
              <p:cNvSpPr txBox="1"/>
              <p:nvPr/>
            </p:nvSpPr>
            <p:spPr>
              <a:xfrm>
                <a:off x="0" y="630514"/>
                <a:ext cx="3953993" cy="43072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a:solidFill>
                      <a:srgbClr val="304371"/>
                    </a:solidFill>
                    <a:latin typeface="+mj-ea"/>
                    <a:ea typeface="+mj-ea"/>
                  </a:rPr>
                  <a:t>Typical</a:t>
                </a:r>
                <a:r>
                  <a:rPr lang="zh-CN" altLang="en-US" sz="1600" b="1" dirty="0">
                    <a:solidFill>
                      <a:srgbClr val="304371"/>
                    </a:solidFill>
                    <a:latin typeface="+mj-ea"/>
                    <a:ea typeface="+mj-ea"/>
                  </a:rPr>
                  <a:t> </a:t>
                </a:r>
                <a:r>
                  <a:rPr lang="en-US" altLang="zh-CN" sz="1600" b="1" dirty="0">
                    <a:solidFill>
                      <a:srgbClr val="304371"/>
                    </a:solidFill>
                    <a:latin typeface="+mj-ea"/>
                    <a:ea typeface="+mj-ea"/>
                  </a:rPr>
                  <a:t>Sample</a:t>
                </a:r>
                <a:r>
                  <a:rPr lang="zh-CN" altLang="en-US" sz="1600" b="1" dirty="0">
                    <a:solidFill>
                      <a:srgbClr val="304371"/>
                    </a:solidFill>
                    <a:latin typeface="+mj-ea"/>
                    <a:ea typeface="+mj-ea"/>
                  </a:rPr>
                  <a:t> </a:t>
                </a:r>
                <a:r>
                  <a:rPr lang="en-US" altLang="zh-CN" sz="1600" b="1" dirty="0">
                    <a:solidFill>
                      <a:srgbClr val="304371"/>
                    </a:solidFill>
                    <a:latin typeface="+mj-ea"/>
                    <a:ea typeface="+mj-ea"/>
                  </a:rPr>
                  <a:t>Selection</a:t>
                </a:r>
                <a:r>
                  <a:rPr lang="zh-CN" altLang="en-US" sz="1600" dirty="0">
                    <a:solidFill>
                      <a:srgbClr val="304371"/>
                    </a:solidFill>
                    <a:latin typeface="+mj-ea"/>
                    <a:ea typeface="+mj-ea"/>
                  </a:rPr>
                  <a:t>：</a:t>
                </a:r>
                <a:r>
                  <a:rPr lang="zh-CN" altLang="en-US" sz="1400" dirty="0">
                    <a:solidFill>
                      <a:srgbClr val="304371"/>
                    </a:solidFill>
                    <a:latin typeface="+mj-ea"/>
                    <a:ea typeface="+mj-ea"/>
                  </a:rPr>
                  <a:t>计算出代理数据样本并过滤不相关的噪声数据</a:t>
                </a:r>
                <a:endParaRPr lang="en-US" altLang="zh-CN" sz="1400" b="1" dirty="0">
                  <a:solidFill>
                    <a:srgbClr val="304371"/>
                  </a:solidFill>
                  <a:latin typeface="+mj-ea"/>
                  <a:ea typeface="+mj-ea"/>
                </a:endParaRPr>
              </a:p>
              <a:p>
                <a:pPr marL="685800" lvl="1" indent="-342900">
                  <a:lnSpc>
                    <a:spcPct val="150000"/>
                  </a:lnSpc>
                  <a:buFont typeface="微软雅黑" panose="020B0503020204020204" pitchFamily="34" charset="-122"/>
                  <a:buChar char="￮"/>
                </a:pPr>
                <a:r>
                  <a:rPr lang="zh-CN" altLang="en-US" sz="1600" dirty="0">
                    <a:solidFill>
                      <a:schemeClr val="bg2">
                        <a:lumMod val="50000"/>
                      </a:schemeClr>
                    </a:solidFill>
                    <a:latin typeface="+mj-ea"/>
                    <a:ea typeface="+mj-ea"/>
                  </a:rPr>
                  <a:t>典型样本选择算法：</a:t>
                </a:r>
                <a:r>
                  <a:rPr lang="zh-CN" altLang="en-US" sz="1400" dirty="0">
                    <a:solidFill>
                      <a:schemeClr val="bg2">
                        <a:lumMod val="50000"/>
                      </a:schemeClr>
                    </a:solidFill>
                    <a:latin typeface="+mj-ea"/>
                    <a:ea typeface="+mj-ea"/>
                  </a:rPr>
                  <a:t>同时在源域和目标域中找到</a:t>
                </a:r>
                <a:r>
                  <a:rPr lang="en-US" altLang="zh-CN" sz="1400" dirty="0">
                    <a:solidFill>
                      <a:schemeClr val="bg2">
                        <a:lumMod val="50000"/>
                      </a:schemeClr>
                    </a:solidFill>
                    <a:latin typeface="+mj-ea"/>
                    <a:ea typeface="+mj-ea"/>
                  </a:rPr>
                  <a:t>K</a:t>
                </a:r>
                <a:r>
                  <a:rPr lang="zh-CN" altLang="en-US" sz="1400" dirty="0">
                    <a:solidFill>
                      <a:schemeClr val="bg2">
                        <a:lumMod val="50000"/>
                      </a:schemeClr>
                    </a:solidFill>
                    <a:latin typeface="+mj-ea"/>
                    <a:ea typeface="+mj-ea"/>
                  </a:rPr>
                  <a:t>个典型样本</a:t>
                </a:r>
                <a14:m>
                  <m:oMath xmlns:m="http://schemas.openxmlformats.org/officeDocument/2006/math">
                    <m:sSubSup>
                      <m:sSubSupPr>
                        <m:ctrlPr>
                          <a:rPr lang="en-US" altLang="zh-CN" sz="1400" i="1">
                            <a:solidFill>
                              <a:schemeClr val="bg2">
                                <a:lumMod val="50000"/>
                              </a:schemeClr>
                            </a:solidFill>
                            <a:latin typeface="Cambria Math" panose="02040503050406030204" pitchFamily="18" charset="0"/>
                            <a:ea typeface="+mj-ea"/>
                          </a:rPr>
                        </m:ctrlPr>
                      </m:sSubSupPr>
                      <m:e>
                        <m:r>
                          <a:rPr lang="en-US" altLang="zh-CN" sz="1400" b="0" i="1" smtClean="0">
                            <a:solidFill>
                              <a:schemeClr val="bg2">
                                <a:lumMod val="50000"/>
                              </a:schemeClr>
                            </a:solidFill>
                            <a:latin typeface="Cambria Math" panose="02040503050406030204" pitchFamily="18" charset="0"/>
                            <a:ea typeface="+mj-ea"/>
                          </a:rPr>
                          <m:t>𝑀</m:t>
                        </m:r>
                      </m:e>
                      <m:sub>
                        <m:r>
                          <a:rPr lang="en-US" altLang="zh-CN" sz="1400" b="0" i="1" smtClean="0">
                            <a:solidFill>
                              <a:schemeClr val="bg2">
                                <a:lumMod val="50000"/>
                              </a:schemeClr>
                            </a:solidFill>
                            <a:latin typeface="Cambria Math" panose="02040503050406030204" pitchFamily="18" charset="0"/>
                            <a:ea typeface="+mj-ea"/>
                          </a:rPr>
                          <m:t>𝑍</m:t>
                        </m:r>
                      </m:sub>
                      <m:sup>
                        <m:r>
                          <a:rPr lang="zh-CN" altLang="en-US" sz="1400" i="1" smtClean="0">
                            <a:solidFill>
                              <a:schemeClr val="bg2">
                                <a:lumMod val="50000"/>
                              </a:schemeClr>
                            </a:solidFill>
                            <a:latin typeface="Cambria Math" panose="02040503050406030204" pitchFamily="18" charset="0"/>
                            <a:ea typeface="+mj-ea"/>
                          </a:rPr>
                          <m:t>𝒳</m:t>
                        </m:r>
                      </m:sup>
                    </m:sSubSup>
                    <m:r>
                      <a:rPr lang="en-US" altLang="zh-CN" sz="1400">
                        <a:solidFill>
                          <a:schemeClr val="bg2">
                            <a:lumMod val="50000"/>
                          </a:schemeClr>
                        </a:solidFill>
                        <a:latin typeface="Cambria Math" panose="02040503050406030204" pitchFamily="18" charset="0"/>
                        <a:ea typeface="+mj-ea"/>
                      </a:rPr>
                      <m:t>∈</m:t>
                    </m:r>
                    <m:sSup>
                      <m:sSupPr>
                        <m:ctrlPr>
                          <a:rPr lang="en-US" altLang="zh-CN" sz="1400" i="1">
                            <a:solidFill>
                              <a:schemeClr val="bg2">
                                <a:lumMod val="50000"/>
                              </a:schemeClr>
                            </a:solidFill>
                            <a:latin typeface="Cambria Math" panose="02040503050406030204" pitchFamily="18" charset="0"/>
                            <a:ea typeface="+mj-ea"/>
                          </a:rPr>
                        </m:ctrlPr>
                      </m:sSupPr>
                      <m:e>
                        <m:r>
                          <a:rPr lang="en-US" altLang="zh-CN" sz="1400">
                            <a:solidFill>
                              <a:schemeClr val="bg2">
                                <a:lumMod val="50000"/>
                              </a:schemeClr>
                            </a:solidFill>
                            <a:latin typeface="Cambria Math" panose="02040503050406030204" pitchFamily="18" charset="0"/>
                            <a:ea typeface="+mj-ea"/>
                          </a:rPr>
                          <m:t>ℝ</m:t>
                        </m:r>
                      </m:e>
                      <m:sup>
                        <m:r>
                          <m:rPr>
                            <m:sty m:val="p"/>
                          </m:rPr>
                          <a:rPr lang="en-US" altLang="zh-CN" sz="1400" b="0" i="0" smtClean="0">
                            <a:solidFill>
                              <a:schemeClr val="bg2">
                                <a:lumMod val="50000"/>
                              </a:schemeClr>
                            </a:solidFill>
                            <a:latin typeface="Cambria Math" panose="02040503050406030204" pitchFamily="18" charset="0"/>
                            <a:ea typeface="+mj-ea"/>
                          </a:rPr>
                          <m:t>K</m:t>
                        </m:r>
                        <m:r>
                          <a:rPr lang="en-US" altLang="zh-CN" sz="1400">
                            <a:solidFill>
                              <a:schemeClr val="bg2">
                                <a:lumMod val="50000"/>
                              </a:schemeClr>
                            </a:solidFill>
                            <a:latin typeface="Cambria Math" panose="02040503050406030204" pitchFamily="18" charset="0"/>
                            <a:ea typeface="+mj-ea"/>
                          </a:rPr>
                          <m:t>×</m:t>
                        </m:r>
                        <m:r>
                          <a:rPr lang="en-US" altLang="zh-CN" sz="1400">
                            <a:solidFill>
                              <a:schemeClr val="bg2">
                                <a:lumMod val="50000"/>
                              </a:schemeClr>
                            </a:solidFill>
                            <a:latin typeface="Cambria Math" panose="02040503050406030204" pitchFamily="18" charset="0"/>
                            <a:ea typeface="+mj-ea"/>
                          </a:rPr>
                          <m:t>𝐃</m:t>
                        </m:r>
                      </m:sup>
                    </m:sSup>
                  </m:oMath>
                </a14:m>
                <a:r>
                  <a:rPr lang="zh-CN" altLang="en-US" sz="1400" dirty="0">
                    <a:solidFill>
                      <a:schemeClr val="bg2">
                        <a:lumMod val="50000"/>
                      </a:schemeClr>
                    </a:solidFill>
                    <a:latin typeface="+mj-ea"/>
                    <a:ea typeface="+mj-ea"/>
                  </a:rPr>
                  <a:t>，第</a:t>
                </a:r>
                <a:r>
                  <a:rPr lang="en-US" altLang="zh-CN" sz="1400" dirty="0">
                    <a:solidFill>
                      <a:schemeClr val="bg2">
                        <a:lumMod val="50000"/>
                      </a:schemeClr>
                    </a:solidFill>
                    <a:latin typeface="+mj-ea"/>
                    <a:ea typeface="+mj-ea"/>
                  </a:rPr>
                  <a:t>q</a:t>
                </a:r>
                <a:r>
                  <a:rPr lang="zh-CN" altLang="en-US" sz="1400" dirty="0">
                    <a:solidFill>
                      <a:schemeClr val="bg2">
                        <a:lumMod val="50000"/>
                      </a:schemeClr>
                    </a:solidFill>
                    <a:latin typeface="+mj-ea"/>
                    <a:ea typeface="+mj-ea"/>
                  </a:rPr>
                  <a:t>列</a:t>
                </a:r>
                <a14:m>
                  <m:oMath xmlns:m="http://schemas.openxmlformats.org/officeDocument/2006/math">
                    <m:sSub>
                      <m:sSubPr>
                        <m:ctrlPr>
                          <a:rPr lang="en-US" altLang="zh-CN" sz="1400" i="1" smtClean="0">
                            <a:solidFill>
                              <a:schemeClr val="bg2">
                                <a:lumMod val="50000"/>
                              </a:schemeClr>
                            </a:solidFill>
                            <a:latin typeface="Cambria Math" panose="02040503050406030204" pitchFamily="18" charset="0"/>
                            <a:ea typeface="+mj-ea"/>
                          </a:rPr>
                        </m:ctrlPr>
                      </m:sSubPr>
                      <m:e>
                        <m:d>
                          <m:dPr>
                            <m:ctrlPr>
                              <a:rPr lang="en-US" altLang="zh-CN" sz="1400" i="1" smtClean="0">
                                <a:solidFill>
                                  <a:schemeClr val="bg2">
                                    <a:lumMod val="50000"/>
                                  </a:schemeClr>
                                </a:solidFill>
                                <a:latin typeface="Cambria Math" panose="02040503050406030204" pitchFamily="18" charset="0"/>
                                <a:ea typeface="+mj-ea"/>
                              </a:rPr>
                            </m:ctrlPr>
                          </m:dPr>
                          <m:e>
                            <m:sSubSup>
                              <m:sSubSupPr>
                                <m:ctrlPr>
                                  <a:rPr lang="en-US" altLang="zh-CN" sz="1400" i="1">
                                    <a:solidFill>
                                      <a:schemeClr val="bg2">
                                        <a:lumMod val="50000"/>
                                      </a:schemeClr>
                                    </a:solidFill>
                                    <a:latin typeface="Cambria Math" panose="02040503050406030204" pitchFamily="18" charset="0"/>
                                    <a:ea typeface="+mj-ea"/>
                                  </a:rPr>
                                </m:ctrlPr>
                              </m:sSubSupPr>
                              <m:e>
                                <m:r>
                                  <m:rPr>
                                    <m:sty m:val="p"/>
                                  </m:rPr>
                                  <a:rPr lang="en-US" altLang="zh-CN" sz="1400">
                                    <a:solidFill>
                                      <a:schemeClr val="bg2">
                                        <a:lumMod val="50000"/>
                                      </a:schemeClr>
                                    </a:solidFill>
                                    <a:latin typeface="Cambria Math" panose="02040503050406030204" pitchFamily="18" charset="0"/>
                                    <a:ea typeface="+mj-ea"/>
                                  </a:rPr>
                                  <m:t>M</m:t>
                                </m:r>
                              </m:e>
                              <m:sub>
                                <m:r>
                                  <m:rPr>
                                    <m:sty m:val="p"/>
                                  </m:rPr>
                                  <a:rPr lang="en-US" altLang="zh-CN" sz="1400">
                                    <a:solidFill>
                                      <a:schemeClr val="bg2">
                                        <a:lumMod val="50000"/>
                                      </a:schemeClr>
                                    </a:solidFill>
                                    <a:latin typeface="Cambria Math" panose="02040503050406030204" pitchFamily="18" charset="0"/>
                                    <a:ea typeface="+mj-ea"/>
                                  </a:rPr>
                                  <m:t>Z</m:t>
                                </m:r>
                              </m:sub>
                              <m:sup>
                                <m:r>
                                  <a:rPr lang="zh-CN" altLang="en-US" sz="1400" i="1" smtClean="0">
                                    <a:solidFill>
                                      <a:schemeClr val="bg2">
                                        <a:lumMod val="50000"/>
                                      </a:schemeClr>
                                    </a:solidFill>
                                    <a:latin typeface="Cambria Math" panose="02040503050406030204" pitchFamily="18" charset="0"/>
                                    <a:ea typeface="+mj-ea"/>
                                  </a:rPr>
                                  <m:t>𝒳</m:t>
                                </m:r>
                              </m:sup>
                            </m:sSubSup>
                          </m:e>
                        </m:d>
                      </m:e>
                      <m:sub>
                        <m:r>
                          <a:rPr lang="en-US" altLang="zh-CN" sz="1400" b="0" i="1" smtClean="0">
                            <a:solidFill>
                              <a:schemeClr val="bg2">
                                <a:lumMod val="50000"/>
                              </a:schemeClr>
                            </a:solidFill>
                            <a:latin typeface="Cambria Math" panose="02040503050406030204" pitchFamily="18" charset="0"/>
                            <a:ea typeface="+mj-ea"/>
                          </a:rPr>
                          <m:t>∗</m:t>
                        </m:r>
                        <m:r>
                          <a:rPr lang="en-US" altLang="zh-CN" sz="1400" b="0" i="1" smtClean="0">
                            <a:solidFill>
                              <a:schemeClr val="bg2">
                                <a:lumMod val="50000"/>
                              </a:schemeClr>
                            </a:solidFill>
                            <a:latin typeface="Cambria Math" panose="02040503050406030204" pitchFamily="18" charset="0"/>
                            <a:ea typeface="+mj-ea"/>
                          </a:rPr>
                          <m:t>𝑞</m:t>
                        </m:r>
                      </m:sub>
                    </m:sSub>
                    <m:r>
                      <a:rPr lang="en-US" altLang="zh-CN" sz="1400">
                        <a:solidFill>
                          <a:schemeClr val="bg2">
                            <a:lumMod val="50000"/>
                          </a:schemeClr>
                        </a:solidFill>
                        <a:latin typeface="Cambria Math" panose="02040503050406030204" pitchFamily="18" charset="0"/>
                        <a:ea typeface="+mj-ea"/>
                      </a:rPr>
                      <m:t>∈</m:t>
                    </m:r>
                    <m:sSup>
                      <m:sSupPr>
                        <m:ctrlPr>
                          <a:rPr lang="en-US" altLang="zh-CN" sz="1400" i="1">
                            <a:solidFill>
                              <a:schemeClr val="bg2">
                                <a:lumMod val="50000"/>
                              </a:schemeClr>
                            </a:solidFill>
                            <a:latin typeface="Cambria Math" panose="02040503050406030204" pitchFamily="18" charset="0"/>
                            <a:ea typeface="+mj-ea"/>
                          </a:rPr>
                        </m:ctrlPr>
                      </m:sSupPr>
                      <m:e>
                        <m:r>
                          <a:rPr lang="en-US" altLang="zh-CN" sz="1400">
                            <a:solidFill>
                              <a:schemeClr val="bg2">
                                <a:lumMod val="50000"/>
                              </a:schemeClr>
                            </a:solidFill>
                            <a:latin typeface="Cambria Math" panose="02040503050406030204" pitchFamily="18" charset="0"/>
                            <a:ea typeface="+mj-ea"/>
                          </a:rPr>
                          <m:t>ℝ</m:t>
                        </m:r>
                      </m:e>
                      <m:sup>
                        <m:r>
                          <m:rPr>
                            <m:sty m:val="p"/>
                          </m:rPr>
                          <a:rPr lang="en-US" altLang="zh-CN" sz="1400">
                            <a:solidFill>
                              <a:schemeClr val="bg2">
                                <a:lumMod val="50000"/>
                              </a:schemeClr>
                            </a:solidFill>
                            <a:latin typeface="Cambria Math" panose="02040503050406030204" pitchFamily="18" charset="0"/>
                            <a:ea typeface="+mj-ea"/>
                          </a:rPr>
                          <m:t>K</m:t>
                        </m:r>
                        <m:r>
                          <a:rPr lang="en-US" altLang="zh-CN" sz="1400">
                            <a:solidFill>
                              <a:schemeClr val="bg2">
                                <a:lumMod val="50000"/>
                              </a:schemeClr>
                            </a:solidFill>
                            <a:latin typeface="Cambria Math" panose="02040503050406030204" pitchFamily="18" charset="0"/>
                            <a:ea typeface="+mj-ea"/>
                          </a:rPr>
                          <m:t>×</m:t>
                        </m:r>
                        <m:r>
                          <a:rPr lang="en-US" altLang="zh-CN" sz="1400" b="0" i="1" smtClean="0">
                            <a:solidFill>
                              <a:schemeClr val="bg2">
                                <a:lumMod val="50000"/>
                              </a:schemeClr>
                            </a:solidFill>
                            <a:latin typeface="Cambria Math" panose="02040503050406030204" pitchFamily="18" charset="0"/>
                            <a:ea typeface="+mj-ea"/>
                          </a:rPr>
                          <m:t>1</m:t>
                        </m:r>
                      </m:sup>
                    </m:sSup>
                    <m:r>
                      <a:rPr lang="zh-CN" altLang="en-US" sz="1400" i="1">
                        <a:solidFill>
                          <a:schemeClr val="bg2">
                            <a:lumMod val="50000"/>
                          </a:schemeClr>
                        </a:solidFill>
                        <a:latin typeface="Cambria Math" panose="02040503050406030204" pitchFamily="18" charset="0"/>
                        <a:ea typeface="+mj-ea"/>
                      </a:rPr>
                      <m:t>表示</m:t>
                    </m:r>
                    <m:r>
                      <a:rPr lang="en-US" altLang="zh-CN" sz="1400" b="0" i="1" smtClean="0">
                        <a:solidFill>
                          <a:schemeClr val="bg2">
                            <a:lumMod val="50000"/>
                          </a:schemeClr>
                        </a:solidFill>
                        <a:latin typeface="Cambria Math" panose="02040503050406030204" pitchFamily="18" charset="0"/>
                        <a:ea typeface="+mj-ea"/>
                      </a:rPr>
                      <m:t>𝑞</m:t>
                    </m:r>
                    <m:r>
                      <a:rPr lang="zh-CN" altLang="en-US" sz="1400" i="1">
                        <a:solidFill>
                          <a:schemeClr val="bg2">
                            <a:lumMod val="50000"/>
                          </a:schemeClr>
                        </a:solidFill>
                        <a:latin typeface="Cambria Math" panose="02040503050406030204" pitchFamily="18" charset="0"/>
                        <a:ea typeface="+mj-ea"/>
                      </a:rPr>
                      <m:t>属性</m:t>
                    </m:r>
                  </m:oMath>
                </a14:m>
                <a:r>
                  <a:rPr lang="zh-CN" altLang="en-US" sz="1400" dirty="0">
                    <a:solidFill>
                      <a:schemeClr val="bg2">
                        <a:lumMod val="50000"/>
                      </a:schemeClr>
                    </a:solidFill>
                    <a:latin typeface="+mj-ea"/>
                    <a:ea typeface="+mj-ea"/>
                  </a:rPr>
                  <a:t>上的典型样本，</a:t>
                </a:r>
                <a14:m>
                  <m:oMath xmlns:m="http://schemas.openxmlformats.org/officeDocument/2006/math">
                    <m:r>
                      <a:rPr lang="zh-CN" altLang="en-US" sz="1400" b="0" i="1" smtClean="0">
                        <a:solidFill>
                          <a:schemeClr val="bg2">
                            <a:lumMod val="50000"/>
                          </a:schemeClr>
                        </a:solidFill>
                        <a:latin typeface="Cambria Math" panose="02040503050406030204" pitchFamily="18" charset="0"/>
                        <a:ea typeface="+mj-ea"/>
                      </a:rPr>
                      <m:t>𝒳</m:t>
                    </m:r>
                    <m:r>
                      <a:rPr lang="en-US" altLang="zh-CN" sz="1400" b="0" i="1" smtClean="0">
                        <a:solidFill>
                          <a:schemeClr val="bg2">
                            <a:lumMod val="50000"/>
                          </a:schemeClr>
                        </a:solidFill>
                        <a:latin typeface="Cambria Math" panose="02040503050406030204" pitchFamily="18" charset="0"/>
                        <a:ea typeface="+mj-ea"/>
                      </a:rPr>
                      <m:t>=</m:t>
                    </m:r>
                    <m:d>
                      <m:dPr>
                        <m:begChr m:val="{"/>
                        <m:endChr m:val="}"/>
                        <m:ctrlPr>
                          <a:rPr lang="en-US" altLang="zh-CN" sz="1400" b="0" i="1" smtClean="0">
                            <a:solidFill>
                              <a:schemeClr val="bg2">
                                <a:lumMod val="50000"/>
                              </a:schemeClr>
                            </a:solidFill>
                            <a:latin typeface="Cambria Math" panose="02040503050406030204" pitchFamily="18" charset="0"/>
                            <a:ea typeface="+mj-ea"/>
                          </a:rPr>
                        </m:ctrlPr>
                      </m:dPr>
                      <m:e>
                        <m:r>
                          <a:rPr lang="zh-CN" altLang="en-US" sz="1400" b="0" i="1" smtClean="0">
                            <a:solidFill>
                              <a:schemeClr val="bg2">
                                <a:lumMod val="50000"/>
                              </a:schemeClr>
                            </a:solidFill>
                            <a:latin typeface="Cambria Math" panose="02040503050406030204" pitchFamily="18" charset="0"/>
                            <a:ea typeface="+mj-ea"/>
                          </a:rPr>
                          <m:t>𝒮</m:t>
                        </m:r>
                        <m:r>
                          <a:rPr lang="en-US" altLang="zh-CN" sz="1400" b="0" i="1" smtClean="0">
                            <a:solidFill>
                              <a:schemeClr val="bg2">
                                <a:lumMod val="50000"/>
                              </a:schemeClr>
                            </a:solidFill>
                            <a:latin typeface="Cambria Math" panose="02040503050406030204" pitchFamily="18" charset="0"/>
                            <a:ea typeface="+mj-ea"/>
                          </a:rPr>
                          <m:t>,</m:t>
                        </m:r>
                        <m:r>
                          <a:rPr lang="zh-CN" altLang="en-US" sz="1400" b="0" i="1" smtClean="0">
                            <a:solidFill>
                              <a:schemeClr val="bg2">
                                <a:lumMod val="50000"/>
                              </a:schemeClr>
                            </a:solidFill>
                            <a:latin typeface="Cambria Math" panose="02040503050406030204" pitchFamily="18" charset="0"/>
                            <a:ea typeface="+mj-ea"/>
                          </a:rPr>
                          <m:t>𝒯</m:t>
                        </m:r>
                      </m:e>
                    </m:d>
                  </m:oMath>
                </a14:m>
                <a:r>
                  <a:rPr lang="zh-CN" altLang="en-US" sz="1400" dirty="0">
                    <a:solidFill>
                      <a:schemeClr val="bg2">
                        <a:lumMod val="50000"/>
                      </a:schemeClr>
                    </a:solidFill>
                    <a:latin typeface="+mj-ea"/>
                    <a:ea typeface="+mj-ea"/>
                  </a:rPr>
                  <a:t>，</a:t>
                </a:r>
                <a:r>
                  <a:rPr lang="en-US" altLang="zh-CN" sz="1400" i="1" dirty="0">
                    <a:solidFill>
                      <a:schemeClr val="bg2">
                        <a:lumMod val="50000"/>
                      </a:schemeClr>
                    </a:solidFill>
                    <a:latin typeface="+mj-ea"/>
                    <a:ea typeface="+mj-ea"/>
                  </a:rPr>
                  <a:t>Z</a:t>
                </a:r>
                <a14:m>
                  <m:oMath xmlns:m="http://schemas.openxmlformats.org/officeDocument/2006/math">
                    <m:r>
                      <a:rPr lang="en-US" altLang="zh-CN" sz="1400" i="1">
                        <a:solidFill>
                          <a:schemeClr val="bg2">
                            <a:lumMod val="50000"/>
                          </a:schemeClr>
                        </a:solidFill>
                        <a:latin typeface="Cambria Math" panose="02040503050406030204" pitchFamily="18" charset="0"/>
                      </a:rPr>
                      <m:t>=</m:t>
                    </m:r>
                    <m:d>
                      <m:dPr>
                        <m:begChr m:val="{"/>
                        <m:endChr m:val="}"/>
                        <m:ctrlPr>
                          <a:rPr lang="en-US" altLang="zh-CN" sz="1400" i="1">
                            <a:solidFill>
                              <a:schemeClr val="bg2">
                                <a:lumMod val="50000"/>
                              </a:schemeClr>
                            </a:solidFill>
                            <a:latin typeface="Cambria Math" panose="02040503050406030204" pitchFamily="18" charset="0"/>
                          </a:rPr>
                        </m:ctrlPr>
                      </m:dPr>
                      <m:e>
                        <m:r>
                          <a:rPr lang="en-US" altLang="zh-CN" sz="1400" b="0" i="1" smtClean="0">
                            <a:solidFill>
                              <a:schemeClr val="bg2">
                                <a:lumMod val="50000"/>
                              </a:schemeClr>
                            </a:solidFill>
                            <a:latin typeface="Cambria Math" panose="02040503050406030204" pitchFamily="18" charset="0"/>
                          </a:rPr>
                          <m:t>𝑈</m:t>
                        </m:r>
                        <m:r>
                          <a:rPr lang="en-US" altLang="zh-CN" sz="1400" i="1">
                            <a:solidFill>
                              <a:schemeClr val="bg2">
                                <a:lumMod val="50000"/>
                              </a:schemeClr>
                            </a:solidFill>
                            <a:latin typeface="Cambria Math" panose="02040503050406030204" pitchFamily="18" charset="0"/>
                          </a:rPr>
                          <m:t>,</m:t>
                        </m:r>
                        <m:r>
                          <a:rPr lang="en-US" altLang="zh-CN" sz="1400" b="0" i="1" smtClean="0">
                            <a:solidFill>
                              <a:schemeClr val="bg2">
                                <a:lumMod val="50000"/>
                              </a:schemeClr>
                            </a:solidFill>
                            <a:latin typeface="Cambria Math" panose="02040503050406030204" pitchFamily="18" charset="0"/>
                          </a:rPr>
                          <m:t>𝑉</m:t>
                        </m:r>
                      </m:e>
                    </m:d>
                  </m:oMath>
                </a14:m>
                <a:endParaRPr lang="en-US" altLang="zh-CN" sz="14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4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en-US" altLang="zh-CN" sz="1600" b="1" dirty="0">
                    <a:solidFill>
                      <a:srgbClr val="304371"/>
                    </a:solidFill>
                    <a:latin typeface="+mj-ea"/>
                    <a:ea typeface="+mj-ea"/>
                  </a:rPr>
                  <a:t>Optimal</a:t>
                </a:r>
                <a:r>
                  <a:rPr lang="zh-CN" altLang="en-US" sz="1600" b="1" dirty="0">
                    <a:solidFill>
                      <a:srgbClr val="304371"/>
                    </a:solidFill>
                    <a:latin typeface="+mj-ea"/>
                    <a:ea typeface="+mj-ea"/>
                  </a:rPr>
                  <a:t> </a:t>
                </a:r>
                <a:r>
                  <a:rPr lang="en-US" altLang="zh-CN" sz="1600" b="1" dirty="0">
                    <a:solidFill>
                      <a:srgbClr val="304371"/>
                    </a:solidFill>
                    <a:latin typeface="+mj-ea"/>
                    <a:ea typeface="+mj-ea"/>
                  </a:rPr>
                  <a:t>Transport Alignment</a:t>
                </a:r>
                <a:r>
                  <a:rPr lang="zh-CN" altLang="en-US" sz="1600" dirty="0">
                    <a:solidFill>
                      <a:srgbClr val="304371"/>
                    </a:solidFill>
                    <a:latin typeface="+mj-ea"/>
                    <a:ea typeface="+mj-ea"/>
                  </a:rPr>
                  <a:t>：</a:t>
                </a:r>
                <a:r>
                  <a:rPr lang="zh-CN" altLang="en-US" sz="1400" dirty="0">
                    <a:solidFill>
                      <a:srgbClr val="304371"/>
                    </a:solidFill>
                    <a:latin typeface="+mj-ea"/>
                    <a:ea typeface="+mj-ea"/>
                  </a:rPr>
                  <a:t>在不同域对每个属性上的典型样本进行对齐</a:t>
                </a:r>
              </a:p>
              <a:p>
                <a:pPr marL="685800" lvl="1" indent="-342900">
                  <a:lnSpc>
                    <a:spcPct val="150000"/>
                  </a:lnSpc>
                  <a:buFont typeface="微软雅黑" panose="020B0503020204020204" pitchFamily="34" charset="-122"/>
                  <a:buChar char="￮"/>
                </a:pPr>
                <a:r>
                  <a:rPr lang="zh-CN" altLang="en-US" sz="1400" dirty="0">
                    <a:solidFill>
                      <a:schemeClr val="bg2">
                        <a:lumMod val="50000"/>
                      </a:schemeClr>
                    </a:solidFill>
                    <a:latin typeface="+mj-ea"/>
                    <a:ea typeface="+mj-ea"/>
                  </a:rPr>
                  <a:t>最佳迁移是基于</a:t>
                </a:r>
                <a:r>
                  <a:rPr lang="en-US" altLang="zh-CN" sz="1400" dirty="0">
                    <a:solidFill>
                      <a:schemeClr val="bg2">
                        <a:lumMod val="50000"/>
                      </a:schemeClr>
                    </a:solidFill>
                    <a:latin typeface="+mj-ea"/>
                    <a:ea typeface="+mj-ea"/>
                  </a:rPr>
                  <a:t>Kantorovich</a:t>
                </a:r>
                <a:r>
                  <a:rPr lang="zh-CN" altLang="en-US" sz="1400" dirty="0">
                    <a:solidFill>
                      <a:schemeClr val="bg2">
                        <a:lumMod val="50000"/>
                      </a:schemeClr>
                    </a:solidFill>
                    <a:latin typeface="+mj-ea"/>
                    <a:ea typeface="+mj-ea"/>
                  </a:rPr>
                  <a:t>问题，在</a:t>
                </a:r>
                <a14:m>
                  <m:oMath xmlns:m="http://schemas.openxmlformats.org/officeDocument/2006/math">
                    <m:sSub>
                      <m:sSubPr>
                        <m:ctrlPr>
                          <a:rPr lang="en-US" altLang="zh-CN" sz="1400" i="1">
                            <a:solidFill>
                              <a:schemeClr val="bg2">
                                <a:lumMod val="50000"/>
                              </a:schemeClr>
                            </a:solidFill>
                            <a:latin typeface="Cambria Math" panose="02040503050406030204" pitchFamily="18" charset="0"/>
                          </a:rPr>
                        </m:ctrlPr>
                      </m:sSubPr>
                      <m:e>
                        <m:r>
                          <a:rPr lang="zh-CN" altLang="en-US" sz="1400" i="1" smtClean="0">
                            <a:solidFill>
                              <a:schemeClr val="bg2">
                                <a:lumMod val="50000"/>
                              </a:schemeClr>
                            </a:solidFill>
                            <a:latin typeface="Cambria Math" panose="02040503050406030204" pitchFamily="18" charset="0"/>
                          </a:rPr>
                          <m:t>𝒮</m:t>
                        </m:r>
                      </m:e>
                      <m:sub>
                        <m:r>
                          <a:rPr lang="en-US" altLang="zh-CN" sz="1400" i="1">
                            <a:solidFill>
                              <a:schemeClr val="bg2">
                                <a:lumMod val="50000"/>
                              </a:schemeClr>
                            </a:solidFill>
                            <a:latin typeface="Cambria Math" panose="02040503050406030204" pitchFamily="18" charset="0"/>
                          </a:rPr>
                          <m:t>𝑞</m:t>
                        </m:r>
                      </m:sub>
                    </m:sSub>
                  </m:oMath>
                </a14:m>
                <a:r>
                  <a:rPr lang="zh-CN" altLang="en-US" sz="1400" dirty="0">
                    <a:solidFill>
                      <a:schemeClr val="bg2">
                        <a:lumMod val="50000"/>
                      </a:schemeClr>
                    </a:solidFill>
                    <a:latin typeface="+mj-ea"/>
                    <a:ea typeface="+mj-ea"/>
                  </a:rPr>
                  <a:t>和</a:t>
                </a:r>
                <a14:m>
                  <m:oMath xmlns:m="http://schemas.openxmlformats.org/officeDocument/2006/math">
                    <m:sSub>
                      <m:sSubPr>
                        <m:ctrlPr>
                          <a:rPr lang="en-US" altLang="zh-CN" sz="1400" i="1">
                            <a:solidFill>
                              <a:schemeClr val="bg2">
                                <a:lumMod val="50000"/>
                              </a:schemeClr>
                            </a:solidFill>
                            <a:latin typeface="Cambria Math" panose="02040503050406030204" pitchFamily="18" charset="0"/>
                            <a:ea typeface="+mj-ea"/>
                          </a:rPr>
                        </m:ctrlPr>
                      </m:sSubPr>
                      <m:e>
                        <m:r>
                          <a:rPr lang="zh-CN" altLang="en-US" sz="1400" i="1" smtClean="0">
                            <a:solidFill>
                              <a:schemeClr val="bg2">
                                <a:lumMod val="50000"/>
                              </a:schemeClr>
                            </a:solidFill>
                            <a:latin typeface="Cambria Math" panose="02040503050406030204" pitchFamily="18" charset="0"/>
                            <a:ea typeface="+mj-ea"/>
                          </a:rPr>
                          <m:t>𝒯</m:t>
                        </m:r>
                      </m:e>
                      <m:sub>
                        <m:r>
                          <a:rPr lang="en-US" altLang="zh-CN" sz="1400" i="1">
                            <a:solidFill>
                              <a:schemeClr val="bg2">
                                <a:lumMod val="50000"/>
                              </a:schemeClr>
                            </a:solidFill>
                            <a:latin typeface="Cambria Math" panose="02040503050406030204" pitchFamily="18" charset="0"/>
                            <a:ea typeface="+mj-ea"/>
                          </a:rPr>
                          <m:t>𝑞</m:t>
                        </m:r>
                      </m:sub>
                    </m:sSub>
                    <m:r>
                      <a:rPr lang="zh-CN" altLang="en-US" sz="1400" i="1">
                        <a:solidFill>
                          <a:schemeClr val="bg2">
                            <a:lumMod val="50000"/>
                          </a:schemeClr>
                        </a:solidFill>
                        <a:latin typeface="Cambria Math" panose="02040503050406030204" pitchFamily="18" charset="0"/>
                        <a:ea typeface="+mj-ea"/>
                      </a:rPr>
                      <m:t>寻找</m:t>
                    </m:r>
                  </m:oMath>
                </a14:m>
                <a:r>
                  <a:rPr lang="zh-CN" altLang="en-US" sz="1400" dirty="0">
                    <a:solidFill>
                      <a:schemeClr val="bg2">
                        <a:lumMod val="50000"/>
                      </a:schemeClr>
                    </a:solidFill>
                    <a:latin typeface="+mj-ea"/>
                    <a:ea typeface="+mj-ea"/>
                  </a:rPr>
                  <a:t>一个一般耦合</a:t>
                </a:r>
                <a:endParaRPr lang="en-US" altLang="zh-CN" sz="1400" dirty="0">
                  <a:solidFill>
                    <a:schemeClr val="bg2">
                      <a:lumMod val="50000"/>
                    </a:schemeClr>
                  </a:solidFill>
                  <a:latin typeface="+mj-ea"/>
                  <a:ea typeface="+mj-ea"/>
                </a:endParaRPr>
              </a:p>
              <a:p>
                <a:pPr lvl="1">
                  <a:lnSpc>
                    <a:spcPct val="150000"/>
                  </a:lnSpc>
                </a:pPr>
                <a14:m>
                  <m:oMathPara xmlns:m="http://schemas.openxmlformats.org/officeDocument/2006/math">
                    <m:oMathParaPr>
                      <m:jc m:val="centerGroup"/>
                    </m:oMathParaPr>
                    <m:oMath xmlns:m="http://schemas.openxmlformats.org/officeDocument/2006/math">
                      <m:sSubSup>
                        <m:sSubSupPr>
                          <m:ctrlPr>
                            <a:rPr lang="en-US" altLang="zh-CN" sz="1400" i="1">
                              <a:solidFill>
                                <a:schemeClr val="bg2">
                                  <a:lumMod val="50000"/>
                                </a:schemeClr>
                              </a:solidFill>
                              <a:latin typeface="Cambria Math" panose="02040503050406030204" pitchFamily="18" charset="0"/>
                            </a:rPr>
                          </m:ctrlPr>
                        </m:sSubSupPr>
                        <m:e>
                          <m:r>
                            <a:rPr lang="zh-CN" altLang="en-US" sz="1400" i="1" smtClean="0">
                              <a:solidFill>
                                <a:schemeClr val="bg2">
                                  <a:lumMod val="50000"/>
                                </a:schemeClr>
                              </a:solidFill>
                              <a:latin typeface="Cambria Math" panose="02040503050406030204" pitchFamily="18" charset="0"/>
                            </a:rPr>
                            <m:t>𝜋</m:t>
                          </m:r>
                        </m:e>
                        <m:sub>
                          <m:r>
                            <a:rPr lang="en-US" altLang="zh-CN" sz="1400" b="0" i="1" smtClean="0">
                              <a:solidFill>
                                <a:schemeClr val="bg2">
                                  <a:lumMod val="50000"/>
                                </a:schemeClr>
                              </a:solidFill>
                              <a:latin typeface="Cambria Math" panose="02040503050406030204" pitchFamily="18" charset="0"/>
                            </a:rPr>
                            <m:t>𝑞</m:t>
                          </m:r>
                        </m:sub>
                        <m:sup>
                          <m:r>
                            <a:rPr lang="en-US" altLang="zh-CN" sz="1400" b="0" i="1" smtClean="0">
                              <a:solidFill>
                                <a:schemeClr val="bg2">
                                  <a:lumMod val="50000"/>
                                </a:schemeClr>
                              </a:solidFill>
                              <a:latin typeface="Cambria Math" panose="02040503050406030204" pitchFamily="18" charset="0"/>
                            </a:rPr>
                            <m:t>𝑍</m:t>
                          </m:r>
                        </m:sup>
                      </m:sSubSup>
                      <m:r>
                        <a:rPr lang="en-US" altLang="zh-CN" sz="1400" i="1" smtClean="0">
                          <a:solidFill>
                            <a:schemeClr val="bg2">
                              <a:lumMod val="50000"/>
                            </a:schemeClr>
                          </a:solidFill>
                          <a:latin typeface="Cambria Math" panose="02040503050406030204" pitchFamily="18" charset="0"/>
                          <a:ea typeface="Cambria Math" panose="02040503050406030204" pitchFamily="18" charset="0"/>
                        </a:rPr>
                        <m:t>=</m:t>
                      </m:r>
                      <m:r>
                        <a:rPr lang="zh-CN" altLang="en-US" sz="1400" i="1" smtClean="0">
                          <a:solidFill>
                            <a:schemeClr val="bg2">
                              <a:lumMod val="50000"/>
                            </a:schemeClr>
                          </a:solidFill>
                          <a:latin typeface="Cambria Math" panose="02040503050406030204" pitchFamily="18" charset="0"/>
                          <a:ea typeface="Cambria Math" panose="02040503050406030204" pitchFamily="18" charset="0"/>
                        </a:rPr>
                        <m:t>𝒳</m:t>
                      </m:r>
                      <m:d>
                        <m:dPr>
                          <m:ctrlPr>
                            <a:rPr lang="en-US" altLang="zh-CN" sz="1400" i="1" smtClean="0">
                              <a:solidFill>
                                <a:schemeClr val="bg2">
                                  <a:lumMod val="50000"/>
                                </a:schemeClr>
                              </a:solidFill>
                              <a:latin typeface="Cambria Math" panose="02040503050406030204" pitchFamily="18" charset="0"/>
                              <a:ea typeface="Cambria Math" panose="02040503050406030204" pitchFamily="18" charset="0"/>
                            </a:rPr>
                          </m:ctrlPr>
                        </m:dPr>
                        <m:e>
                          <m:sSub>
                            <m:sSubPr>
                              <m:ctrlPr>
                                <a:rPr lang="en-US" altLang="zh-CN" sz="1400" i="1">
                                  <a:solidFill>
                                    <a:schemeClr val="bg2">
                                      <a:lumMod val="50000"/>
                                    </a:schemeClr>
                                  </a:solidFill>
                                  <a:latin typeface="Cambria Math" panose="02040503050406030204" pitchFamily="18" charset="0"/>
                                </a:rPr>
                              </m:ctrlPr>
                            </m:sSubPr>
                            <m:e>
                              <m:r>
                                <a:rPr lang="zh-CN" altLang="en-US" sz="1400" i="1">
                                  <a:solidFill>
                                    <a:schemeClr val="bg2">
                                      <a:lumMod val="50000"/>
                                    </a:schemeClr>
                                  </a:solidFill>
                                  <a:latin typeface="Cambria Math" panose="02040503050406030204" pitchFamily="18" charset="0"/>
                                </a:rPr>
                                <m:t>𝒮</m:t>
                              </m:r>
                            </m:e>
                            <m:sub>
                              <m:r>
                                <a:rPr lang="en-US" altLang="zh-CN" sz="1400" i="1">
                                  <a:solidFill>
                                    <a:schemeClr val="bg2">
                                      <a:lumMod val="50000"/>
                                    </a:schemeClr>
                                  </a:solidFill>
                                  <a:latin typeface="Cambria Math" panose="02040503050406030204" pitchFamily="18" charset="0"/>
                                </a:rPr>
                                <m:t>𝑞</m:t>
                              </m:r>
                            </m:sub>
                          </m:sSub>
                          <m:r>
                            <a:rPr lang="en-US" altLang="zh-CN" sz="1400" b="0" i="1" smtClean="0">
                              <a:solidFill>
                                <a:schemeClr val="bg2">
                                  <a:lumMod val="50000"/>
                                </a:schemeClr>
                              </a:solidFill>
                              <a:latin typeface="Cambria Math" panose="02040503050406030204" pitchFamily="18" charset="0"/>
                            </a:rPr>
                            <m:t>,</m:t>
                          </m:r>
                          <m:sSub>
                            <m:sSubPr>
                              <m:ctrlPr>
                                <a:rPr lang="en-US" altLang="zh-CN" sz="1400" i="1">
                                  <a:solidFill>
                                    <a:schemeClr val="bg2">
                                      <a:lumMod val="50000"/>
                                    </a:schemeClr>
                                  </a:solidFill>
                                  <a:latin typeface="Cambria Math" panose="02040503050406030204" pitchFamily="18" charset="0"/>
                                </a:rPr>
                              </m:ctrlPr>
                            </m:sSubPr>
                            <m:e>
                              <m:r>
                                <a:rPr lang="zh-CN" altLang="en-US" sz="1400" i="1">
                                  <a:solidFill>
                                    <a:schemeClr val="bg2">
                                      <a:lumMod val="50000"/>
                                    </a:schemeClr>
                                  </a:solidFill>
                                  <a:latin typeface="Cambria Math" panose="02040503050406030204" pitchFamily="18" charset="0"/>
                                </a:rPr>
                                <m:t>𝒯</m:t>
                              </m:r>
                            </m:e>
                            <m:sub>
                              <m:r>
                                <a:rPr lang="en-US" altLang="zh-CN" sz="1400" i="1">
                                  <a:solidFill>
                                    <a:schemeClr val="bg2">
                                      <a:lumMod val="50000"/>
                                    </a:schemeClr>
                                  </a:solidFill>
                                  <a:latin typeface="Cambria Math" panose="02040503050406030204" pitchFamily="18" charset="0"/>
                                </a:rPr>
                                <m:t>𝑞</m:t>
                              </m:r>
                            </m:sub>
                          </m:sSub>
                        </m:e>
                      </m:d>
                    </m:oMath>
                  </m:oMathPara>
                </a14:m>
                <a:endParaRPr lang="zh-CN" altLang="en-US" sz="1400" dirty="0">
                  <a:solidFill>
                    <a:schemeClr val="bg2">
                      <a:lumMod val="50000"/>
                    </a:schemeClr>
                  </a:solidFill>
                  <a:latin typeface="+mj-ea"/>
                  <a:ea typeface="+mj-ea"/>
                </a:endParaRPr>
              </a:p>
            </p:txBody>
          </p:sp>
        </mc:Choice>
        <mc:Fallback xmlns="">
          <p:sp>
            <p:nvSpPr>
              <p:cNvPr id="12" name="文本框 11">
                <a:extLst>
                  <a:ext uri="{FF2B5EF4-FFF2-40B4-BE49-F238E27FC236}">
                    <a16:creationId xmlns:a16="http://schemas.microsoft.com/office/drawing/2014/main" id="{A5CF19B6-B779-41F7-84C5-F43F681245A3}"/>
                  </a:ext>
                </a:extLst>
              </p:cNvPr>
              <p:cNvSpPr txBox="1">
                <a:spLocks noRot="1" noChangeAspect="1" noMove="1" noResize="1" noEditPoints="1" noAdjustHandles="1" noChangeArrowheads="1" noChangeShapeType="1" noTextEdit="1"/>
              </p:cNvSpPr>
              <p:nvPr/>
            </p:nvSpPr>
            <p:spPr>
              <a:xfrm>
                <a:off x="0" y="630514"/>
                <a:ext cx="3953993" cy="4307269"/>
              </a:xfrm>
              <a:prstGeom prst="rect">
                <a:avLst/>
              </a:prstGeom>
              <a:blipFill>
                <a:blip r:embed="rId3"/>
                <a:stretch>
                  <a:fillRect l="-61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5F1EB67A-0397-4FF6-BFED-CC00542BB265}"/>
              </a:ext>
            </a:extLst>
          </p:cNvPr>
          <p:cNvPicPr>
            <a:picLocks noChangeAspect="1"/>
          </p:cNvPicPr>
          <p:nvPr/>
        </p:nvPicPr>
        <p:blipFill rotWithShape="1">
          <a:blip r:embed="rId4"/>
          <a:srcRect l="1645"/>
          <a:stretch/>
        </p:blipFill>
        <p:spPr>
          <a:xfrm>
            <a:off x="4174958" y="587403"/>
            <a:ext cx="4740441" cy="911177"/>
          </a:xfrm>
          <a:prstGeom prst="rect">
            <a:avLst/>
          </a:prstGeom>
        </p:spPr>
      </p:pic>
      <p:pic>
        <p:nvPicPr>
          <p:cNvPr id="3" name="图片 2">
            <a:extLst>
              <a:ext uri="{FF2B5EF4-FFF2-40B4-BE49-F238E27FC236}">
                <a16:creationId xmlns:a16="http://schemas.microsoft.com/office/drawing/2014/main" id="{D96E5188-5F75-4C36-917E-232A764E06D2}"/>
              </a:ext>
            </a:extLst>
          </p:cNvPr>
          <p:cNvPicPr>
            <a:picLocks noChangeAspect="1"/>
          </p:cNvPicPr>
          <p:nvPr/>
        </p:nvPicPr>
        <p:blipFill>
          <a:blip r:embed="rId5"/>
          <a:stretch>
            <a:fillRect/>
          </a:stretch>
        </p:blipFill>
        <p:spPr>
          <a:xfrm>
            <a:off x="4572000" y="1493454"/>
            <a:ext cx="925354" cy="270960"/>
          </a:xfrm>
          <a:prstGeom prst="rect">
            <a:avLst/>
          </a:prstGeom>
        </p:spPr>
      </p:pic>
      <p:pic>
        <p:nvPicPr>
          <p:cNvPr id="5" name="图片 4">
            <a:extLst>
              <a:ext uri="{FF2B5EF4-FFF2-40B4-BE49-F238E27FC236}">
                <a16:creationId xmlns:a16="http://schemas.microsoft.com/office/drawing/2014/main" id="{D24BCB22-840F-4A1D-8482-557401D0A97E}"/>
              </a:ext>
            </a:extLst>
          </p:cNvPr>
          <p:cNvPicPr>
            <a:picLocks noChangeAspect="1"/>
          </p:cNvPicPr>
          <p:nvPr/>
        </p:nvPicPr>
        <p:blipFill>
          <a:blip r:embed="rId6"/>
          <a:stretch>
            <a:fillRect/>
          </a:stretch>
        </p:blipFill>
        <p:spPr>
          <a:xfrm>
            <a:off x="3805224" y="1764414"/>
            <a:ext cx="3654355" cy="1257732"/>
          </a:xfrm>
          <a:prstGeom prst="rect">
            <a:avLst/>
          </a:prstGeom>
        </p:spPr>
      </p:pic>
      <p:pic>
        <p:nvPicPr>
          <p:cNvPr id="6" name="图片 5">
            <a:extLst>
              <a:ext uri="{FF2B5EF4-FFF2-40B4-BE49-F238E27FC236}">
                <a16:creationId xmlns:a16="http://schemas.microsoft.com/office/drawing/2014/main" id="{C42C9811-4516-4E39-995F-E0A7EADDA0A3}"/>
              </a:ext>
            </a:extLst>
          </p:cNvPr>
          <p:cNvPicPr>
            <a:picLocks noChangeAspect="1"/>
          </p:cNvPicPr>
          <p:nvPr/>
        </p:nvPicPr>
        <p:blipFill>
          <a:blip r:embed="rId7"/>
          <a:stretch>
            <a:fillRect/>
          </a:stretch>
        </p:blipFill>
        <p:spPr>
          <a:xfrm>
            <a:off x="7262544" y="1562323"/>
            <a:ext cx="1881456" cy="465360"/>
          </a:xfrm>
          <a:prstGeom prst="rect">
            <a:avLst/>
          </a:prstGeom>
        </p:spPr>
      </p:pic>
      <p:pic>
        <p:nvPicPr>
          <p:cNvPr id="7" name="图片 6">
            <a:extLst>
              <a:ext uri="{FF2B5EF4-FFF2-40B4-BE49-F238E27FC236}">
                <a16:creationId xmlns:a16="http://schemas.microsoft.com/office/drawing/2014/main" id="{3D7BCFDE-328D-4EAC-97EA-CA0C29602022}"/>
              </a:ext>
            </a:extLst>
          </p:cNvPr>
          <p:cNvPicPr>
            <a:picLocks noChangeAspect="1"/>
          </p:cNvPicPr>
          <p:nvPr/>
        </p:nvPicPr>
        <p:blipFill>
          <a:blip r:embed="rId8"/>
          <a:stretch>
            <a:fillRect/>
          </a:stretch>
        </p:blipFill>
        <p:spPr>
          <a:xfrm>
            <a:off x="7450292" y="2393280"/>
            <a:ext cx="1684684" cy="530394"/>
          </a:xfrm>
          <a:prstGeom prst="rect">
            <a:avLst/>
          </a:prstGeom>
        </p:spPr>
      </p:pic>
      <p:pic>
        <p:nvPicPr>
          <p:cNvPr id="8" name="图片 7">
            <a:extLst>
              <a:ext uri="{FF2B5EF4-FFF2-40B4-BE49-F238E27FC236}">
                <a16:creationId xmlns:a16="http://schemas.microsoft.com/office/drawing/2014/main" id="{2387F885-3E9E-4E6A-B5A3-B4809909D591}"/>
              </a:ext>
            </a:extLst>
          </p:cNvPr>
          <p:cNvPicPr>
            <a:picLocks noChangeAspect="1"/>
          </p:cNvPicPr>
          <p:nvPr/>
        </p:nvPicPr>
        <p:blipFill rotWithShape="1">
          <a:blip r:embed="rId9"/>
          <a:srcRect t="14507"/>
          <a:stretch/>
        </p:blipFill>
        <p:spPr>
          <a:xfrm>
            <a:off x="7529835" y="2077596"/>
            <a:ext cx="1543909" cy="265771"/>
          </a:xfrm>
          <a:prstGeom prst="rect">
            <a:avLst/>
          </a:prstGeom>
        </p:spPr>
      </p:pic>
      <p:pic>
        <p:nvPicPr>
          <p:cNvPr id="9" name="图片 8">
            <a:extLst>
              <a:ext uri="{FF2B5EF4-FFF2-40B4-BE49-F238E27FC236}">
                <a16:creationId xmlns:a16="http://schemas.microsoft.com/office/drawing/2014/main" id="{136981AD-FFF7-4D4E-A73B-9649D0D06F8B}"/>
              </a:ext>
            </a:extLst>
          </p:cNvPr>
          <p:cNvPicPr>
            <a:picLocks noChangeAspect="1"/>
          </p:cNvPicPr>
          <p:nvPr/>
        </p:nvPicPr>
        <p:blipFill>
          <a:blip r:embed="rId10"/>
          <a:stretch>
            <a:fillRect/>
          </a:stretch>
        </p:blipFill>
        <p:spPr>
          <a:xfrm>
            <a:off x="4174958" y="3101133"/>
            <a:ext cx="4234046" cy="406453"/>
          </a:xfrm>
          <a:prstGeom prst="rect">
            <a:avLst/>
          </a:prstGeom>
        </p:spPr>
      </p:pic>
      <p:pic>
        <p:nvPicPr>
          <p:cNvPr id="10" name="图片 9">
            <a:extLst>
              <a:ext uri="{FF2B5EF4-FFF2-40B4-BE49-F238E27FC236}">
                <a16:creationId xmlns:a16="http://schemas.microsoft.com/office/drawing/2014/main" id="{DEB03172-5EDB-44A5-B0C4-88D4BCDC9CD3}"/>
              </a:ext>
            </a:extLst>
          </p:cNvPr>
          <p:cNvPicPr>
            <a:picLocks noChangeAspect="1"/>
          </p:cNvPicPr>
          <p:nvPr/>
        </p:nvPicPr>
        <p:blipFill>
          <a:blip r:embed="rId11"/>
          <a:stretch>
            <a:fillRect/>
          </a:stretch>
        </p:blipFill>
        <p:spPr>
          <a:xfrm>
            <a:off x="4174958" y="3533542"/>
            <a:ext cx="2552060" cy="333452"/>
          </a:xfrm>
          <a:prstGeom prst="rect">
            <a:avLst/>
          </a:prstGeom>
        </p:spPr>
      </p:pic>
      <p:pic>
        <p:nvPicPr>
          <p:cNvPr id="11" name="图片 10">
            <a:extLst>
              <a:ext uri="{FF2B5EF4-FFF2-40B4-BE49-F238E27FC236}">
                <a16:creationId xmlns:a16="http://schemas.microsoft.com/office/drawing/2014/main" id="{3FC64340-92ED-4270-A659-8D6EE95EB185}"/>
              </a:ext>
            </a:extLst>
          </p:cNvPr>
          <p:cNvPicPr>
            <a:picLocks noChangeAspect="1"/>
          </p:cNvPicPr>
          <p:nvPr/>
        </p:nvPicPr>
        <p:blipFill rotWithShape="1">
          <a:blip r:embed="rId12"/>
          <a:srcRect t="10450"/>
          <a:stretch/>
        </p:blipFill>
        <p:spPr>
          <a:xfrm>
            <a:off x="7108690" y="3535590"/>
            <a:ext cx="868963" cy="273570"/>
          </a:xfrm>
          <a:prstGeom prst="rect">
            <a:avLst/>
          </a:prstGeom>
        </p:spPr>
      </p:pic>
      <p:grpSp>
        <p:nvGrpSpPr>
          <p:cNvPr id="15" name="组合 14">
            <a:extLst>
              <a:ext uri="{FF2B5EF4-FFF2-40B4-BE49-F238E27FC236}">
                <a16:creationId xmlns:a16="http://schemas.microsoft.com/office/drawing/2014/main" id="{5781C962-BA3E-47C7-84AB-2EA2042F4DF8}"/>
              </a:ext>
            </a:extLst>
          </p:cNvPr>
          <p:cNvGrpSpPr/>
          <p:nvPr/>
        </p:nvGrpSpPr>
        <p:grpSpPr>
          <a:xfrm>
            <a:off x="4120816" y="3892951"/>
            <a:ext cx="1692218" cy="329912"/>
            <a:chOff x="661442" y="1691505"/>
            <a:chExt cx="9798558" cy="1890036"/>
          </a:xfrm>
        </p:grpSpPr>
        <p:pic>
          <p:nvPicPr>
            <p:cNvPr id="13" name="图片 12">
              <a:extLst>
                <a:ext uri="{FF2B5EF4-FFF2-40B4-BE49-F238E27FC236}">
                  <a16:creationId xmlns:a16="http://schemas.microsoft.com/office/drawing/2014/main" id="{1A39D4BC-8643-4822-A391-BF819442458E}"/>
                </a:ext>
              </a:extLst>
            </p:cNvPr>
            <p:cNvPicPr>
              <a:picLocks noChangeAspect="1"/>
            </p:cNvPicPr>
            <p:nvPr/>
          </p:nvPicPr>
          <p:blipFill rotWithShape="1">
            <a:blip r:embed="rId13"/>
            <a:srcRect t="6414"/>
            <a:stretch/>
          </p:blipFill>
          <p:spPr>
            <a:xfrm>
              <a:off x="661442" y="1691505"/>
              <a:ext cx="7821116" cy="1890036"/>
            </a:xfrm>
            <a:prstGeom prst="rect">
              <a:avLst/>
            </a:prstGeom>
          </p:spPr>
        </p:pic>
        <p:pic>
          <p:nvPicPr>
            <p:cNvPr id="14" name="图片 13">
              <a:extLst>
                <a:ext uri="{FF2B5EF4-FFF2-40B4-BE49-F238E27FC236}">
                  <a16:creationId xmlns:a16="http://schemas.microsoft.com/office/drawing/2014/main" id="{13475E8D-9335-47B6-B759-87752CABF84A}"/>
                </a:ext>
              </a:extLst>
            </p:cNvPr>
            <p:cNvPicPr>
              <a:picLocks noChangeAspect="1"/>
            </p:cNvPicPr>
            <p:nvPr/>
          </p:nvPicPr>
          <p:blipFill>
            <a:blip r:embed="rId14"/>
            <a:stretch>
              <a:fillRect/>
            </a:stretch>
          </p:blipFill>
          <p:spPr>
            <a:xfrm>
              <a:off x="8628341" y="1932537"/>
              <a:ext cx="1831659" cy="1483747"/>
            </a:xfrm>
            <a:prstGeom prst="rect">
              <a:avLst/>
            </a:prstGeom>
          </p:spPr>
        </p:pic>
      </p:grpSp>
      <p:pic>
        <p:nvPicPr>
          <p:cNvPr id="16" name="图片 15">
            <a:extLst>
              <a:ext uri="{FF2B5EF4-FFF2-40B4-BE49-F238E27FC236}">
                <a16:creationId xmlns:a16="http://schemas.microsoft.com/office/drawing/2014/main" id="{5457AE26-414E-4B77-8C0D-3C14CF29921C}"/>
              </a:ext>
            </a:extLst>
          </p:cNvPr>
          <p:cNvPicPr>
            <a:picLocks noChangeAspect="1"/>
          </p:cNvPicPr>
          <p:nvPr/>
        </p:nvPicPr>
        <p:blipFill>
          <a:blip r:embed="rId15"/>
          <a:stretch>
            <a:fillRect/>
          </a:stretch>
        </p:blipFill>
        <p:spPr>
          <a:xfrm>
            <a:off x="6291981" y="3946016"/>
            <a:ext cx="2294164" cy="237008"/>
          </a:xfrm>
          <a:prstGeom prst="rect">
            <a:avLst/>
          </a:prstGeom>
        </p:spPr>
      </p:pic>
      <p:pic>
        <p:nvPicPr>
          <p:cNvPr id="17" name="图片 16">
            <a:extLst>
              <a:ext uri="{FF2B5EF4-FFF2-40B4-BE49-F238E27FC236}">
                <a16:creationId xmlns:a16="http://schemas.microsoft.com/office/drawing/2014/main" id="{73572B24-109B-44A7-B0FE-6CE1997CC3A2}"/>
              </a:ext>
            </a:extLst>
          </p:cNvPr>
          <p:cNvPicPr>
            <a:picLocks noChangeAspect="1"/>
          </p:cNvPicPr>
          <p:nvPr/>
        </p:nvPicPr>
        <p:blipFill>
          <a:blip r:embed="rId16"/>
          <a:stretch>
            <a:fillRect/>
          </a:stretch>
        </p:blipFill>
        <p:spPr>
          <a:xfrm>
            <a:off x="4120816" y="4266782"/>
            <a:ext cx="3807992" cy="458985"/>
          </a:xfrm>
          <a:prstGeom prst="rect">
            <a:avLst/>
          </a:prstGeom>
        </p:spPr>
      </p:pic>
      <p:pic>
        <p:nvPicPr>
          <p:cNvPr id="18" name="图片 17">
            <a:extLst>
              <a:ext uri="{FF2B5EF4-FFF2-40B4-BE49-F238E27FC236}">
                <a16:creationId xmlns:a16="http://schemas.microsoft.com/office/drawing/2014/main" id="{E05E201F-D550-490E-98FB-69FFDACF944A}"/>
              </a:ext>
            </a:extLst>
          </p:cNvPr>
          <p:cNvPicPr>
            <a:picLocks noChangeAspect="1"/>
          </p:cNvPicPr>
          <p:nvPr/>
        </p:nvPicPr>
        <p:blipFill>
          <a:blip r:embed="rId17"/>
          <a:stretch>
            <a:fillRect/>
          </a:stretch>
        </p:blipFill>
        <p:spPr>
          <a:xfrm>
            <a:off x="4367462" y="4719751"/>
            <a:ext cx="3158290" cy="425073"/>
          </a:xfrm>
          <a:prstGeom prst="rect">
            <a:avLst/>
          </a:prstGeom>
        </p:spPr>
      </p:pic>
      <p:pic>
        <p:nvPicPr>
          <p:cNvPr id="19" name="图片 18">
            <a:extLst>
              <a:ext uri="{FF2B5EF4-FFF2-40B4-BE49-F238E27FC236}">
                <a16:creationId xmlns:a16="http://schemas.microsoft.com/office/drawing/2014/main" id="{B8D4F852-71C4-448B-8E43-3013B394005D}"/>
              </a:ext>
            </a:extLst>
          </p:cNvPr>
          <p:cNvPicPr>
            <a:picLocks noChangeAspect="1"/>
          </p:cNvPicPr>
          <p:nvPr/>
        </p:nvPicPr>
        <p:blipFill rotWithShape="1">
          <a:blip r:embed="rId18"/>
          <a:srcRect/>
          <a:stretch/>
        </p:blipFill>
        <p:spPr>
          <a:xfrm>
            <a:off x="760570" y="559014"/>
            <a:ext cx="3807992" cy="4584379"/>
          </a:xfrm>
          <a:prstGeom prst="rect">
            <a:avLst/>
          </a:prstGeom>
        </p:spPr>
      </p:pic>
      <p:pic>
        <p:nvPicPr>
          <p:cNvPr id="20" name="图片 19">
            <a:extLst>
              <a:ext uri="{FF2B5EF4-FFF2-40B4-BE49-F238E27FC236}">
                <a16:creationId xmlns:a16="http://schemas.microsoft.com/office/drawing/2014/main" id="{1212E726-2D7A-4587-A01F-F23FBC0887B4}"/>
              </a:ext>
            </a:extLst>
          </p:cNvPr>
          <p:cNvPicPr>
            <a:picLocks noChangeAspect="1"/>
          </p:cNvPicPr>
          <p:nvPr/>
        </p:nvPicPr>
        <p:blipFill>
          <a:blip r:embed="rId19"/>
          <a:stretch>
            <a:fillRect/>
          </a:stretch>
        </p:blipFill>
        <p:spPr>
          <a:xfrm>
            <a:off x="4563692" y="565136"/>
            <a:ext cx="3549936" cy="4584380"/>
          </a:xfrm>
          <a:prstGeom prst="rect">
            <a:avLst/>
          </a:prstGeom>
        </p:spPr>
      </p:pic>
    </p:spTree>
    <p:extLst>
      <p:ext uri="{BB962C8B-B14F-4D97-AF65-F5344CB8AC3E}">
        <p14:creationId xmlns:p14="http://schemas.microsoft.com/office/powerpoint/2010/main" val="33595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5CF19B6-B779-41F7-84C5-F43F681245A3}"/>
              </a:ext>
            </a:extLst>
          </p:cNvPr>
          <p:cNvSpPr txBox="1"/>
          <p:nvPr/>
        </p:nvSpPr>
        <p:spPr>
          <a:xfrm>
            <a:off x="172839" y="642545"/>
            <a:ext cx="8798321" cy="33157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b="1" dirty="0">
                <a:solidFill>
                  <a:srgbClr val="304371"/>
                </a:solidFill>
                <a:latin typeface="+mj-ea"/>
                <a:ea typeface="+mj-ea"/>
              </a:rPr>
              <a:t>属性子空间建模</a:t>
            </a:r>
            <a:r>
              <a:rPr lang="zh-CN" altLang="en-US" sz="2000" dirty="0">
                <a:solidFill>
                  <a:srgbClr val="304371"/>
                </a:solidFill>
                <a:latin typeface="+mj-ea"/>
                <a:ea typeface="+mj-ea"/>
              </a:rPr>
              <a:t>：</a:t>
            </a:r>
            <a:r>
              <a:rPr lang="zh-CN" altLang="en-US" sz="1600" dirty="0">
                <a:solidFill>
                  <a:srgbClr val="304371"/>
                </a:solidFill>
                <a:latin typeface="+mj-ea"/>
                <a:ea typeface="+mj-ea"/>
              </a:rPr>
              <a:t>构建属性图表示不同属性之间的层次结构和拓扑结构</a:t>
            </a:r>
            <a:endParaRPr lang="en-US" altLang="zh-CN" sz="1600" b="1" dirty="0">
              <a:solidFill>
                <a:srgbClr val="304371"/>
              </a:solidFill>
              <a:latin typeface="+mj-ea"/>
              <a:ea typeface="+mj-ea"/>
            </a:endParaRPr>
          </a:p>
          <a:p>
            <a:pPr lvl="1">
              <a:lnSpc>
                <a:spcPct val="150000"/>
              </a:lnSpc>
            </a:pPr>
            <a:r>
              <a:rPr lang="en-US" altLang="zh-CN" sz="1600" b="1" dirty="0">
                <a:solidFill>
                  <a:schemeClr val="bg2">
                    <a:lumMod val="50000"/>
                  </a:schemeClr>
                </a:solidFill>
                <a:latin typeface="+mj-ea"/>
                <a:ea typeface="+mj-ea"/>
              </a:rPr>
              <a:t>SLIM</a:t>
            </a:r>
            <a:r>
              <a:rPr lang="zh-CN" altLang="en-US" sz="1600" dirty="0">
                <a:solidFill>
                  <a:schemeClr val="bg2">
                    <a:lumMod val="50000"/>
                  </a:schemeClr>
                </a:solidFill>
                <a:latin typeface="+mj-ea"/>
                <a:ea typeface="+mj-ea"/>
              </a:rPr>
              <a:t>（</a:t>
            </a:r>
            <a:r>
              <a:rPr lang="en-US" altLang="zh-CN" sz="1600" b="1" dirty="0">
                <a:solidFill>
                  <a:schemeClr val="bg2">
                    <a:lumMod val="50000"/>
                  </a:schemeClr>
                </a:solidFill>
                <a:latin typeface="+mj-ea"/>
                <a:ea typeface="+mj-ea"/>
              </a:rPr>
              <a:t>S</a:t>
            </a:r>
            <a:r>
              <a:rPr lang="en-US" altLang="zh-CN" sz="1600" dirty="0">
                <a:solidFill>
                  <a:schemeClr val="bg2">
                    <a:lumMod val="50000"/>
                  </a:schemeClr>
                </a:solidFill>
                <a:latin typeface="+mj-ea"/>
                <a:ea typeface="+mj-ea"/>
              </a:rPr>
              <a:t>parse </a:t>
            </a:r>
            <a:r>
              <a:rPr lang="en-US" altLang="zh-CN" sz="1600" b="1" dirty="0" err="1">
                <a:solidFill>
                  <a:schemeClr val="bg2">
                    <a:lumMod val="50000"/>
                  </a:schemeClr>
                </a:solidFill>
                <a:latin typeface="+mj-ea"/>
                <a:ea typeface="+mj-ea"/>
              </a:rPr>
              <a:t>LI</a:t>
            </a:r>
            <a:r>
              <a:rPr lang="en-US" altLang="zh-CN" sz="1600" dirty="0" err="1">
                <a:solidFill>
                  <a:schemeClr val="bg2">
                    <a:lumMod val="50000"/>
                  </a:schemeClr>
                </a:solidFill>
                <a:latin typeface="+mj-ea"/>
                <a:ea typeface="+mj-ea"/>
              </a:rPr>
              <a:t>near</a:t>
            </a:r>
            <a:r>
              <a:rPr lang="en-US" altLang="zh-CN" sz="1600" dirty="0">
                <a:solidFill>
                  <a:schemeClr val="bg2">
                    <a:lumMod val="50000"/>
                  </a:schemeClr>
                </a:solidFill>
                <a:latin typeface="+mj-ea"/>
                <a:ea typeface="+mj-ea"/>
              </a:rPr>
              <a:t> </a:t>
            </a:r>
            <a:r>
              <a:rPr lang="en-US" altLang="zh-CN" sz="1600" b="1" dirty="0">
                <a:solidFill>
                  <a:schemeClr val="bg2">
                    <a:lumMod val="50000"/>
                  </a:schemeClr>
                </a:solidFill>
                <a:latin typeface="+mj-ea"/>
                <a:ea typeface="+mj-ea"/>
              </a:rPr>
              <a:t>M</a:t>
            </a:r>
            <a:r>
              <a:rPr lang="en-US" altLang="zh-CN" sz="1600" dirty="0">
                <a:solidFill>
                  <a:schemeClr val="bg2">
                    <a:lumMod val="50000"/>
                  </a:schemeClr>
                </a:solidFill>
                <a:latin typeface="+mj-ea"/>
                <a:ea typeface="+mj-ea"/>
              </a:rPr>
              <a:t>ethod</a:t>
            </a:r>
            <a:r>
              <a:rPr lang="zh-CN" altLang="en-US" sz="1600" dirty="0">
                <a:solidFill>
                  <a:schemeClr val="bg2">
                    <a:lumMod val="50000"/>
                  </a:schemeClr>
                </a:solidFill>
                <a:latin typeface="+mj-ea"/>
                <a:ea typeface="+mj-ea"/>
              </a:rPr>
              <a:t>）</a:t>
            </a:r>
            <a:endParaRPr lang="en-US" altLang="zh-CN" sz="1600" dirty="0">
              <a:solidFill>
                <a:schemeClr val="bg2">
                  <a:lumMod val="50000"/>
                </a:schemeClr>
              </a:solidFill>
              <a:latin typeface="+mj-ea"/>
              <a:ea typeface="+mj-ea"/>
            </a:endParaRPr>
          </a:p>
          <a:p>
            <a:pPr lvl="1">
              <a:lnSpc>
                <a:spcPct val="150000"/>
              </a:lnSpc>
            </a:pPr>
            <a:endParaRPr lang="en-US" altLang="zh-CN" sz="16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8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8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8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4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1800" b="1" dirty="0">
                <a:solidFill>
                  <a:srgbClr val="304371"/>
                </a:solidFill>
                <a:latin typeface="+mj-ea"/>
                <a:ea typeface="+mj-ea"/>
              </a:rPr>
              <a:t>属性图对齐</a:t>
            </a:r>
            <a:r>
              <a:rPr lang="zh-CN" altLang="en-US" sz="2000" dirty="0">
                <a:solidFill>
                  <a:srgbClr val="304371"/>
                </a:solidFill>
                <a:latin typeface="+mj-ea"/>
                <a:ea typeface="+mj-ea"/>
              </a:rPr>
              <a:t>：</a:t>
            </a:r>
            <a:r>
              <a:rPr lang="zh-CN" altLang="en-US" sz="1600" dirty="0">
                <a:solidFill>
                  <a:srgbClr val="304371"/>
                </a:solidFill>
                <a:latin typeface="+mj-ea"/>
                <a:ea typeface="+mj-ea"/>
              </a:rPr>
              <a:t>将源域和目标域中属性图与</a:t>
            </a:r>
            <a:r>
              <a:rPr lang="en-US" altLang="zh-CN" sz="1600" dirty="0">
                <a:solidFill>
                  <a:srgbClr val="304371"/>
                </a:solidFill>
                <a:latin typeface="+mj-ea"/>
                <a:ea typeface="+mj-ea"/>
              </a:rPr>
              <a:t>Wasserstein</a:t>
            </a:r>
            <a:r>
              <a:rPr lang="zh-CN" altLang="en-US" sz="1600" dirty="0">
                <a:solidFill>
                  <a:srgbClr val="304371"/>
                </a:solidFill>
                <a:latin typeface="+mj-ea"/>
                <a:ea typeface="+mj-ea"/>
              </a:rPr>
              <a:t>距离度量对齐</a:t>
            </a:r>
          </a:p>
        </p:txBody>
      </p:sp>
      <p:sp>
        <p:nvSpPr>
          <p:cNvPr id="5" name="矩形 4">
            <a:extLst>
              <a:ext uri="{FF2B5EF4-FFF2-40B4-BE49-F238E27FC236}">
                <a16:creationId xmlns:a16="http://schemas.microsoft.com/office/drawing/2014/main" id="{EC9EE3D6-218E-4C7C-A36E-C3AE8F264F46}"/>
              </a:ext>
            </a:extLst>
          </p:cNvPr>
          <p:cNvSpPr/>
          <p:nvPr/>
        </p:nvSpPr>
        <p:spPr bwMode="auto">
          <a:xfrm>
            <a:off x="195283" y="68257"/>
            <a:ext cx="405186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Horizontal Attribution Alignment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5505010-7760-4ADD-97DE-FDC9DD434023}"/>
              </a:ext>
            </a:extLst>
          </p:cNvPr>
          <p:cNvPicPr>
            <a:picLocks noChangeAspect="1"/>
          </p:cNvPicPr>
          <p:nvPr/>
        </p:nvPicPr>
        <p:blipFill rotWithShape="1">
          <a:blip r:embed="rId3"/>
          <a:srcRect t="6001"/>
          <a:stretch/>
        </p:blipFill>
        <p:spPr>
          <a:xfrm>
            <a:off x="554010" y="1586719"/>
            <a:ext cx="4042980" cy="480169"/>
          </a:xfrm>
          <a:prstGeom prst="rect">
            <a:avLst/>
          </a:prstGeom>
        </p:spPr>
      </p:pic>
      <p:pic>
        <p:nvPicPr>
          <p:cNvPr id="3" name="图片 2">
            <a:extLst>
              <a:ext uri="{FF2B5EF4-FFF2-40B4-BE49-F238E27FC236}">
                <a16:creationId xmlns:a16="http://schemas.microsoft.com/office/drawing/2014/main" id="{C3E5C70C-99C5-425A-B886-87682A8F64DD}"/>
              </a:ext>
            </a:extLst>
          </p:cNvPr>
          <p:cNvPicPr>
            <a:picLocks noChangeAspect="1"/>
          </p:cNvPicPr>
          <p:nvPr/>
        </p:nvPicPr>
        <p:blipFill>
          <a:blip r:embed="rId4"/>
          <a:stretch>
            <a:fillRect/>
          </a:stretch>
        </p:blipFill>
        <p:spPr>
          <a:xfrm>
            <a:off x="4912150" y="1600109"/>
            <a:ext cx="1830269" cy="427341"/>
          </a:xfrm>
          <a:prstGeom prst="rect">
            <a:avLst/>
          </a:prstGeom>
        </p:spPr>
      </p:pic>
      <p:pic>
        <p:nvPicPr>
          <p:cNvPr id="6" name="图片 5">
            <a:extLst>
              <a:ext uri="{FF2B5EF4-FFF2-40B4-BE49-F238E27FC236}">
                <a16:creationId xmlns:a16="http://schemas.microsoft.com/office/drawing/2014/main" id="{00836040-C821-460B-B632-655C4E5ADC16}"/>
              </a:ext>
            </a:extLst>
          </p:cNvPr>
          <p:cNvPicPr>
            <a:picLocks noChangeAspect="1"/>
          </p:cNvPicPr>
          <p:nvPr/>
        </p:nvPicPr>
        <p:blipFill rotWithShape="1">
          <a:blip r:embed="rId5"/>
          <a:srcRect l="976" t="1540"/>
          <a:stretch/>
        </p:blipFill>
        <p:spPr>
          <a:xfrm>
            <a:off x="481262" y="2346729"/>
            <a:ext cx="3280254" cy="987059"/>
          </a:xfrm>
          <a:prstGeom prst="rect">
            <a:avLst/>
          </a:prstGeom>
        </p:spPr>
      </p:pic>
      <p:pic>
        <p:nvPicPr>
          <p:cNvPr id="7" name="图片 6">
            <a:extLst>
              <a:ext uri="{FF2B5EF4-FFF2-40B4-BE49-F238E27FC236}">
                <a16:creationId xmlns:a16="http://schemas.microsoft.com/office/drawing/2014/main" id="{A781D408-03B2-4D0F-AA5D-5662142D68EB}"/>
              </a:ext>
            </a:extLst>
          </p:cNvPr>
          <p:cNvPicPr>
            <a:picLocks noChangeAspect="1"/>
          </p:cNvPicPr>
          <p:nvPr/>
        </p:nvPicPr>
        <p:blipFill>
          <a:blip r:embed="rId6"/>
          <a:stretch>
            <a:fillRect/>
          </a:stretch>
        </p:blipFill>
        <p:spPr>
          <a:xfrm>
            <a:off x="3949929" y="2181222"/>
            <a:ext cx="2050260" cy="718339"/>
          </a:xfrm>
          <a:prstGeom prst="rect">
            <a:avLst/>
          </a:prstGeom>
        </p:spPr>
      </p:pic>
      <p:pic>
        <p:nvPicPr>
          <p:cNvPr id="8" name="图片 7">
            <a:extLst>
              <a:ext uri="{FF2B5EF4-FFF2-40B4-BE49-F238E27FC236}">
                <a16:creationId xmlns:a16="http://schemas.microsoft.com/office/drawing/2014/main" id="{A0830F8A-C371-46A1-9290-EBB22B4E0848}"/>
              </a:ext>
            </a:extLst>
          </p:cNvPr>
          <p:cNvPicPr>
            <a:picLocks noChangeAspect="1"/>
          </p:cNvPicPr>
          <p:nvPr/>
        </p:nvPicPr>
        <p:blipFill>
          <a:blip r:embed="rId7"/>
          <a:stretch>
            <a:fillRect/>
          </a:stretch>
        </p:blipFill>
        <p:spPr>
          <a:xfrm>
            <a:off x="3806285" y="3002605"/>
            <a:ext cx="2658344" cy="290253"/>
          </a:xfrm>
          <a:prstGeom prst="rect">
            <a:avLst/>
          </a:prstGeom>
        </p:spPr>
      </p:pic>
      <p:pic>
        <p:nvPicPr>
          <p:cNvPr id="9" name="图片 8">
            <a:extLst>
              <a:ext uri="{FF2B5EF4-FFF2-40B4-BE49-F238E27FC236}">
                <a16:creationId xmlns:a16="http://schemas.microsoft.com/office/drawing/2014/main" id="{412A3B07-F6E4-4774-BBB5-668A273179DC}"/>
              </a:ext>
            </a:extLst>
          </p:cNvPr>
          <p:cNvPicPr>
            <a:picLocks noChangeAspect="1"/>
          </p:cNvPicPr>
          <p:nvPr/>
        </p:nvPicPr>
        <p:blipFill rotWithShape="1">
          <a:blip r:embed="rId8"/>
          <a:srcRect t="7827"/>
          <a:stretch/>
        </p:blipFill>
        <p:spPr>
          <a:xfrm>
            <a:off x="6997987" y="2624698"/>
            <a:ext cx="2029922" cy="284335"/>
          </a:xfrm>
          <a:prstGeom prst="rect">
            <a:avLst/>
          </a:prstGeom>
        </p:spPr>
      </p:pic>
      <p:pic>
        <p:nvPicPr>
          <p:cNvPr id="10" name="图片 9">
            <a:extLst>
              <a:ext uri="{FF2B5EF4-FFF2-40B4-BE49-F238E27FC236}">
                <a16:creationId xmlns:a16="http://schemas.microsoft.com/office/drawing/2014/main" id="{4CAF99CC-1A95-476D-9EF4-A05018B64E1F}"/>
              </a:ext>
            </a:extLst>
          </p:cNvPr>
          <p:cNvPicPr>
            <a:picLocks noChangeAspect="1"/>
          </p:cNvPicPr>
          <p:nvPr/>
        </p:nvPicPr>
        <p:blipFill>
          <a:blip r:embed="rId9"/>
          <a:stretch>
            <a:fillRect/>
          </a:stretch>
        </p:blipFill>
        <p:spPr>
          <a:xfrm>
            <a:off x="374789" y="1258197"/>
            <a:ext cx="6623198" cy="2053292"/>
          </a:xfrm>
          <a:prstGeom prst="rect">
            <a:avLst/>
          </a:prstGeom>
        </p:spPr>
      </p:pic>
      <p:pic>
        <p:nvPicPr>
          <p:cNvPr id="11" name="图片 10">
            <a:extLst>
              <a:ext uri="{FF2B5EF4-FFF2-40B4-BE49-F238E27FC236}">
                <a16:creationId xmlns:a16="http://schemas.microsoft.com/office/drawing/2014/main" id="{53E1D260-D4A4-42C4-A113-EF04A6D0EC99}"/>
              </a:ext>
            </a:extLst>
          </p:cNvPr>
          <p:cNvPicPr>
            <a:picLocks noChangeAspect="1"/>
          </p:cNvPicPr>
          <p:nvPr/>
        </p:nvPicPr>
        <p:blipFill>
          <a:blip r:embed="rId10"/>
          <a:stretch>
            <a:fillRect/>
          </a:stretch>
        </p:blipFill>
        <p:spPr>
          <a:xfrm>
            <a:off x="481262" y="3885327"/>
            <a:ext cx="1128630" cy="283625"/>
          </a:xfrm>
          <a:prstGeom prst="rect">
            <a:avLst/>
          </a:prstGeom>
        </p:spPr>
      </p:pic>
      <p:pic>
        <p:nvPicPr>
          <p:cNvPr id="13" name="图片 12">
            <a:extLst>
              <a:ext uri="{FF2B5EF4-FFF2-40B4-BE49-F238E27FC236}">
                <a16:creationId xmlns:a16="http://schemas.microsoft.com/office/drawing/2014/main" id="{FFF8F48F-323E-48F2-BEE1-75F71B5BCFAE}"/>
              </a:ext>
            </a:extLst>
          </p:cNvPr>
          <p:cNvPicPr>
            <a:picLocks noChangeAspect="1"/>
          </p:cNvPicPr>
          <p:nvPr/>
        </p:nvPicPr>
        <p:blipFill>
          <a:blip r:embed="rId11"/>
          <a:stretch>
            <a:fillRect/>
          </a:stretch>
        </p:blipFill>
        <p:spPr>
          <a:xfrm>
            <a:off x="481262" y="4191787"/>
            <a:ext cx="1175018" cy="283625"/>
          </a:xfrm>
          <a:prstGeom prst="rect">
            <a:avLst/>
          </a:prstGeom>
        </p:spPr>
      </p:pic>
      <p:pic>
        <p:nvPicPr>
          <p:cNvPr id="14" name="图片 13">
            <a:extLst>
              <a:ext uri="{FF2B5EF4-FFF2-40B4-BE49-F238E27FC236}">
                <a16:creationId xmlns:a16="http://schemas.microsoft.com/office/drawing/2014/main" id="{9F06C878-B39D-4BE4-826D-9136A17BA548}"/>
              </a:ext>
            </a:extLst>
          </p:cNvPr>
          <p:cNvPicPr>
            <a:picLocks noChangeAspect="1"/>
          </p:cNvPicPr>
          <p:nvPr/>
        </p:nvPicPr>
        <p:blipFill>
          <a:blip r:embed="rId12"/>
          <a:stretch>
            <a:fillRect/>
          </a:stretch>
        </p:blipFill>
        <p:spPr>
          <a:xfrm>
            <a:off x="2033338" y="3880601"/>
            <a:ext cx="1706273" cy="290253"/>
          </a:xfrm>
          <a:prstGeom prst="rect">
            <a:avLst/>
          </a:prstGeom>
        </p:spPr>
      </p:pic>
      <p:pic>
        <p:nvPicPr>
          <p:cNvPr id="15" name="图片 14">
            <a:extLst>
              <a:ext uri="{FF2B5EF4-FFF2-40B4-BE49-F238E27FC236}">
                <a16:creationId xmlns:a16="http://schemas.microsoft.com/office/drawing/2014/main" id="{FB578561-8EF1-47CE-A70C-7F31AF9C8AA7}"/>
              </a:ext>
            </a:extLst>
          </p:cNvPr>
          <p:cNvPicPr>
            <a:picLocks noChangeAspect="1"/>
          </p:cNvPicPr>
          <p:nvPr/>
        </p:nvPicPr>
        <p:blipFill>
          <a:blip r:embed="rId13"/>
          <a:stretch>
            <a:fillRect/>
          </a:stretch>
        </p:blipFill>
        <p:spPr>
          <a:xfrm>
            <a:off x="2033337" y="4191787"/>
            <a:ext cx="1706273" cy="292562"/>
          </a:xfrm>
          <a:prstGeom prst="rect">
            <a:avLst/>
          </a:prstGeom>
        </p:spPr>
      </p:pic>
      <p:pic>
        <p:nvPicPr>
          <p:cNvPr id="16" name="图片 15">
            <a:extLst>
              <a:ext uri="{FF2B5EF4-FFF2-40B4-BE49-F238E27FC236}">
                <a16:creationId xmlns:a16="http://schemas.microsoft.com/office/drawing/2014/main" id="{EACCC450-098E-497C-954B-B3294963C959}"/>
              </a:ext>
            </a:extLst>
          </p:cNvPr>
          <p:cNvPicPr>
            <a:picLocks noChangeAspect="1"/>
          </p:cNvPicPr>
          <p:nvPr/>
        </p:nvPicPr>
        <p:blipFill>
          <a:blip r:embed="rId14"/>
          <a:stretch>
            <a:fillRect/>
          </a:stretch>
        </p:blipFill>
        <p:spPr>
          <a:xfrm>
            <a:off x="4579954" y="3844135"/>
            <a:ext cx="4089422" cy="695303"/>
          </a:xfrm>
          <a:prstGeom prst="rect">
            <a:avLst/>
          </a:prstGeom>
        </p:spPr>
      </p:pic>
      <p:pic>
        <p:nvPicPr>
          <p:cNvPr id="17" name="图片 16">
            <a:extLst>
              <a:ext uri="{FF2B5EF4-FFF2-40B4-BE49-F238E27FC236}">
                <a16:creationId xmlns:a16="http://schemas.microsoft.com/office/drawing/2014/main" id="{E445547F-0352-4213-88F1-B5F2B461995C}"/>
              </a:ext>
            </a:extLst>
          </p:cNvPr>
          <p:cNvPicPr>
            <a:picLocks noChangeAspect="1"/>
          </p:cNvPicPr>
          <p:nvPr/>
        </p:nvPicPr>
        <p:blipFill>
          <a:blip r:embed="rId15"/>
          <a:stretch>
            <a:fillRect/>
          </a:stretch>
        </p:blipFill>
        <p:spPr>
          <a:xfrm>
            <a:off x="481262" y="4606737"/>
            <a:ext cx="4188476" cy="410039"/>
          </a:xfrm>
          <a:prstGeom prst="rect">
            <a:avLst/>
          </a:prstGeom>
        </p:spPr>
      </p:pic>
      <p:pic>
        <p:nvPicPr>
          <p:cNvPr id="18" name="图片 17">
            <a:extLst>
              <a:ext uri="{FF2B5EF4-FFF2-40B4-BE49-F238E27FC236}">
                <a16:creationId xmlns:a16="http://schemas.microsoft.com/office/drawing/2014/main" id="{534121E4-EAF1-4710-B88C-D9EB777FE2D7}"/>
              </a:ext>
            </a:extLst>
          </p:cNvPr>
          <p:cNvPicPr>
            <a:picLocks noChangeAspect="1"/>
          </p:cNvPicPr>
          <p:nvPr/>
        </p:nvPicPr>
        <p:blipFill>
          <a:blip r:embed="rId16"/>
          <a:stretch>
            <a:fillRect/>
          </a:stretch>
        </p:blipFill>
        <p:spPr>
          <a:xfrm>
            <a:off x="4975059" y="4582860"/>
            <a:ext cx="3821644" cy="462238"/>
          </a:xfrm>
          <a:prstGeom prst="rect">
            <a:avLst/>
          </a:prstGeom>
          <a:ln>
            <a:solidFill>
              <a:srgbClr val="C00000"/>
            </a:solidFill>
          </a:ln>
        </p:spPr>
      </p:pic>
      <p:pic>
        <p:nvPicPr>
          <p:cNvPr id="19" name="图片 18">
            <a:extLst>
              <a:ext uri="{FF2B5EF4-FFF2-40B4-BE49-F238E27FC236}">
                <a16:creationId xmlns:a16="http://schemas.microsoft.com/office/drawing/2014/main" id="{AC5839B6-D089-4151-8430-8D952A291FDF}"/>
              </a:ext>
            </a:extLst>
          </p:cNvPr>
          <p:cNvPicPr>
            <a:picLocks noChangeAspect="1"/>
          </p:cNvPicPr>
          <p:nvPr/>
        </p:nvPicPr>
        <p:blipFill>
          <a:blip r:embed="rId17"/>
          <a:stretch>
            <a:fillRect/>
          </a:stretch>
        </p:blipFill>
        <p:spPr>
          <a:xfrm>
            <a:off x="73361" y="1212301"/>
            <a:ext cx="2284422" cy="2268855"/>
          </a:xfrm>
          <a:prstGeom prst="rect">
            <a:avLst/>
          </a:prstGeom>
        </p:spPr>
      </p:pic>
      <p:pic>
        <p:nvPicPr>
          <p:cNvPr id="20" name="图片 19">
            <a:extLst>
              <a:ext uri="{FF2B5EF4-FFF2-40B4-BE49-F238E27FC236}">
                <a16:creationId xmlns:a16="http://schemas.microsoft.com/office/drawing/2014/main" id="{58EC669E-E913-44E6-976F-FEE2CDFB1EA4}"/>
              </a:ext>
            </a:extLst>
          </p:cNvPr>
          <p:cNvPicPr>
            <a:picLocks noChangeAspect="1"/>
          </p:cNvPicPr>
          <p:nvPr/>
        </p:nvPicPr>
        <p:blipFill>
          <a:blip r:embed="rId18"/>
          <a:stretch>
            <a:fillRect/>
          </a:stretch>
        </p:blipFill>
        <p:spPr>
          <a:xfrm>
            <a:off x="2345944" y="1212301"/>
            <a:ext cx="2260206" cy="2268000"/>
          </a:xfrm>
          <a:prstGeom prst="rect">
            <a:avLst/>
          </a:prstGeom>
        </p:spPr>
      </p:pic>
      <p:pic>
        <p:nvPicPr>
          <p:cNvPr id="21" name="图片 20">
            <a:extLst>
              <a:ext uri="{FF2B5EF4-FFF2-40B4-BE49-F238E27FC236}">
                <a16:creationId xmlns:a16="http://schemas.microsoft.com/office/drawing/2014/main" id="{40BA6A0E-E978-4F3C-BDA9-DC46A0A498EA}"/>
              </a:ext>
            </a:extLst>
          </p:cNvPr>
          <p:cNvPicPr>
            <a:picLocks noChangeAspect="1"/>
          </p:cNvPicPr>
          <p:nvPr/>
        </p:nvPicPr>
        <p:blipFill rotWithShape="1">
          <a:blip r:embed="rId19"/>
          <a:srcRect t="1327"/>
          <a:stretch/>
        </p:blipFill>
        <p:spPr>
          <a:xfrm>
            <a:off x="4606150" y="1247408"/>
            <a:ext cx="2250278" cy="2232000"/>
          </a:xfrm>
          <a:prstGeom prst="rect">
            <a:avLst/>
          </a:prstGeom>
        </p:spPr>
      </p:pic>
      <p:pic>
        <p:nvPicPr>
          <p:cNvPr id="22" name="图片 21">
            <a:extLst>
              <a:ext uri="{FF2B5EF4-FFF2-40B4-BE49-F238E27FC236}">
                <a16:creationId xmlns:a16="http://schemas.microsoft.com/office/drawing/2014/main" id="{1707C36A-58E4-4C86-A8D2-3FB33C0613EB}"/>
              </a:ext>
            </a:extLst>
          </p:cNvPr>
          <p:cNvPicPr>
            <a:picLocks noChangeAspect="1"/>
          </p:cNvPicPr>
          <p:nvPr/>
        </p:nvPicPr>
        <p:blipFill>
          <a:blip r:embed="rId20"/>
          <a:stretch>
            <a:fillRect/>
          </a:stretch>
        </p:blipFill>
        <p:spPr>
          <a:xfrm>
            <a:off x="6843109" y="1203986"/>
            <a:ext cx="2252250" cy="2268000"/>
          </a:xfrm>
          <a:prstGeom prst="rect">
            <a:avLst/>
          </a:prstGeom>
        </p:spPr>
      </p:pic>
      <p:pic>
        <p:nvPicPr>
          <p:cNvPr id="24" name="图片 23">
            <a:extLst>
              <a:ext uri="{FF2B5EF4-FFF2-40B4-BE49-F238E27FC236}">
                <a16:creationId xmlns:a16="http://schemas.microsoft.com/office/drawing/2014/main" id="{A32074CD-B529-48FA-9E67-DBB336708E51}"/>
              </a:ext>
            </a:extLst>
          </p:cNvPr>
          <p:cNvPicPr>
            <a:picLocks noChangeAspect="1"/>
          </p:cNvPicPr>
          <p:nvPr/>
        </p:nvPicPr>
        <p:blipFill>
          <a:blip r:embed="rId21"/>
          <a:stretch>
            <a:fillRect/>
          </a:stretch>
        </p:blipFill>
        <p:spPr>
          <a:xfrm>
            <a:off x="13326" y="1234204"/>
            <a:ext cx="4635360" cy="3862800"/>
          </a:xfrm>
          <a:prstGeom prst="rect">
            <a:avLst/>
          </a:prstGeom>
        </p:spPr>
      </p:pic>
      <p:pic>
        <p:nvPicPr>
          <p:cNvPr id="25" name="图片 24">
            <a:extLst>
              <a:ext uri="{FF2B5EF4-FFF2-40B4-BE49-F238E27FC236}">
                <a16:creationId xmlns:a16="http://schemas.microsoft.com/office/drawing/2014/main" id="{AC332507-9833-4A6A-B41B-AB149B7B017F}"/>
              </a:ext>
            </a:extLst>
          </p:cNvPr>
          <p:cNvPicPr>
            <a:picLocks noChangeAspect="1"/>
          </p:cNvPicPr>
          <p:nvPr/>
        </p:nvPicPr>
        <p:blipFill>
          <a:blip r:embed="rId22"/>
          <a:stretch>
            <a:fillRect/>
          </a:stretch>
        </p:blipFill>
        <p:spPr>
          <a:xfrm>
            <a:off x="4644948" y="1216204"/>
            <a:ext cx="4478349" cy="3862800"/>
          </a:xfrm>
          <a:prstGeom prst="rect">
            <a:avLst/>
          </a:prstGeom>
        </p:spPr>
      </p:pic>
    </p:spTree>
    <p:extLst>
      <p:ext uri="{BB962C8B-B14F-4D97-AF65-F5344CB8AC3E}">
        <p14:creationId xmlns:p14="http://schemas.microsoft.com/office/powerpoint/2010/main" val="417288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9FBDCECC-2356-4DF9-9BC8-767F45B52C43}"/>
              </a:ext>
            </a:extLst>
          </p:cNvPr>
          <p:cNvPicPr>
            <a:picLocks noChangeAspect="1"/>
          </p:cNvPicPr>
          <p:nvPr/>
        </p:nvPicPr>
        <p:blipFill>
          <a:blip r:embed="rId3"/>
          <a:stretch>
            <a:fillRect/>
          </a:stretch>
        </p:blipFill>
        <p:spPr>
          <a:xfrm>
            <a:off x="1291267" y="570867"/>
            <a:ext cx="6561466" cy="4542553"/>
          </a:xfrm>
          <a:prstGeom prst="rect">
            <a:avLst/>
          </a:prstGeom>
        </p:spPr>
      </p:pic>
    </p:spTree>
    <p:extLst>
      <p:ext uri="{BB962C8B-B14F-4D97-AF65-F5344CB8AC3E}">
        <p14:creationId xmlns:p14="http://schemas.microsoft.com/office/powerpoint/2010/main" val="2048643185"/>
      </p:ext>
    </p:extLst>
  </p:cSld>
  <p:clrMapOvr>
    <a:masterClrMapping/>
  </p:clrMapOvr>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11440</TotalTime>
  <Words>1857</Words>
  <Application>Microsoft Office PowerPoint</Application>
  <PresentationFormat>全屏显示(16:9)</PresentationFormat>
  <Paragraphs>149</Paragraphs>
  <Slides>14</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宋体</vt:lpstr>
      <vt:lpstr>微软雅黑</vt:lpstr>
      <vt:lpstr>微软雅黑 Light</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徐勖</dc:creator>
  <cp:lastModifiedBy>Acey XX</cp:lastModifiedBy>
  <cp:revision>962</cp:revision>
  <dcterms:created xsi:type="dcterms:W3CDTF">2017-05-01T12:27:00Z</dcterms:created>
  <dcterms:modified xsi:type="dcterms:W3CDTF">2022-04-21T11:06:30Z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